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j1C0GUIoNXZ8UAOSdGLvg9i/QO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37dbd947f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37dbd947f7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282" name="Google Shape;28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b921f2db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5b921f2dbb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8"/>
          <p:cNvSpPr>
            <a:spLocks noGrp="1"/>
          </p:cNvSpPr>
          <p:nvPr>
            <p:ph type="pic" idx="2"/>
          </p:nvPr>
        </p:nvSpPr>
        <p:spPr>
          <a:xfrm>
            <a:off x="5183188" y="987425"/>
            <a:ext cx="6172200" cy="4873625"/>
          </a:xfrm>
          <a:prstGeom prst="rect">
            <a:avLst/>
          </a:prstGeom>
          <a:noFill/>
          <a:ln>
            <a:noFill/>
          </a:ln>
        </p:spPr>
      </p:sp>
      <p:sp>
        <p:nvSpPr>
          <p:cNvPr id="64" name="Google Shape;64;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122363"/>
            <a:ext cx="9144000" cy="344963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br>
              <a:rPr lang="en-US"/>
            </a:br>
            <a:br>
              <a:rPr lang="en-US"/>
            </a:br>
            <a:br>
              <a:rPr lang="en-US"/>
            </a:br>
            <a:br>
              <a:rPr lang="en-US"/>
            </a:br>
            <a:br>
              <a:rPr lang="en-US"/>
            </a:br>
            <a:br>
              <a:rPr lang="en-US"/>
            </a:br>
            <a:br>
              <a:rPr lang="en-US"/>
            </a:br>
            <a:br>
              <a:rPr lang="en-US"/>
            </a:br>
            <a:r>
              <a:rPr lang="en-US"/>
              <a:t>Credit Risk Modeling</a:t>
            </a:r>
            <a:br>
              <a:rPr lang="en-US"/>
            </a:br>
            <a:endParaRPr>
              <a:solidFill>
                <a:srgbClr val="2F549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XGBoost - Grid Search </a:t>
            </a:r>
            <a:endParaRPr/>
          </a:p>
        </p:txBody>
      </p:sp>
      <p:cxnSp>
        <p:nvCxnSpPr>
          <p:cNvPr id="177" name="Google Shape;177;p9"/>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pic>
        <p:nvPicPr>
          <p:cNvPr id="178" name="Google Shape;178;p9"/>
          <p:cNvPicPr preferRelativeResize="0"/>
          <p:nvPr/>
        </p:nvPicPr>
        <p:blipFill>
          <a:blip r:embed="rId3">
            <a:alphaModFix/>
          </a:blip>
          <a:stretch>
            <a:fillRect/>
          </a:stretch>
        </p:blipFill>
        <p:spPr>
          <a:xfrm>
            <a:off x="111900" y="1440875"/>
            <a:ext cx="5998625" cy="3199720"/>
          </a:xfrm>
          <a:prstGeom prst="rect">
            <a:avLst/>
          </a:prstGeom>
          <a:noFill/>
          <a:ln>
            <a:noFill/>
          </a:ln>
        </p:spPr>
      </p:pic>
      <p:pic>
        <p:nvPicPr>
          <p:cNvPr id="179" name="Google Shape;179;p9"/>
          <p:cNvPicPr preferRelativeResize="0"/>
          <p:nvPr/>
        </p:nvPicPr>
        <p:blipFill>
          <a:blip r:embed="rId4">
            <a:alphaModFix/>
          </a:blip>
          <a:stretch>
            <a:fillRect/>
          </a:stretch>
        </p:blipFill>
        <p:spPr>
          <a:xfrm>
            <a:off x="6193375" y="3612850"/>
            <a:ext cx="5998624" cy="3245150"/>
          </a:xfrm>
          <a:prstGeom prst="rect">
            <a:avLst/>
          </a:prstGeom>
          <a:noFill/>
          <a:ln>
            <a:noFill/>
          </a:ln>
        </p:spPr>
      </p:pic>
      <p:sp>
        <p:nvSpPr>
          <p:cNvPr id="180" name="Google Shape;180;p9"/>
          <p:cNvSpPr txBox="1"/>
          <p:nvPr/>
        </p:nvSpPr>
        <p:spPr>
          <a:xfrm>
            <a:off x="528875" y="4923075"/>
            <a:ext cx="5483100" cy="1325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From the above plot, the best model should have Low standard deviation and high average AUC between the samples.</a:t>
            </a:r>
            <a:endParaRPr sz="2000">
              <a:latin typeface="Calibri"/>
              <a:ea typeface="Calibri"/>
              <a:cs typeface="Calibri"/>
              <a:sym typeface="Calibri"/>
            </a:endParaRPr>
          </a:p>
        </p:txBody>
      </p:sp>
      <p:sp>
        <p:nvSpPr>
          <p:cNvPr id="181" name="Google Shape;181;p9"/>
          <p:cNvSpPr txBox="1"/>
          <p:nvPr/>
        </p:nvSpPr>
        <p:spPr>
          <a:xfrm>
            <a:off x="6880725" y="1505649"/>
            <a:ext cx="5129400" cy="19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From the plot below between AUC of train and AUC test2 sample, the best model should have low bias and low variance i.e the AUC score of train and test should be higher and the difference of AUC between train and test should be low.</a:t>
            </a:r>
            <a:endParaRPr sz="20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XGBoost – Final Model</a:t>
            </a:r>
            <a:endParaRPr/>
          </a:p>
        </p:txBody>
      </p:sp>
      <p:cxnSp>
        <p:nvCxnSpPr>
          <p:cNvPr id="187" name="Google Shape;187;p10"/>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sp>
        <p:nvSpPr>
          <p:cNvPr id="188" name="Google Shape;188;p10"/>
          <p:cNvSpPr txBox="1"/>
          <p:nvPr/>
        </p:nvSpPr>
        <p:spPr>
          <a:xfrm>
            <a:off x="62875" y="1494150"/>
            <a:ext cx="3396600" cy="7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libri"/>
                <a:ea typeface="Calibri"/>
                <a:cs typeface="Calibri"/>
                <a:sym typeface="Calibri"/>
              </a:rPr>
              <a:t>Parameters of Final Model and AUC on each sample:</a:t>
            </a:r>
            <a:endParaRPr sz="1800" b="1">
              <a:latin typeface="Calibri"/>
              <a:ea typeface="Calibri"/>
              <a:cs typeface="Calibri"/>
              <a:sym typeface="Calibri"/>
            </a:endParaRPr>
          </a:p>
        </p:txBody>
      </p:sp>
      <p:pic>
        <p:nvPicPr>
          <p:cNvPr id="189" name="Google Shape;189;p10"/>
          <p:cNvPicPr preferRelativeResize="0"/>
          <p:nvPr/>
        </p:nvPicPr>
        <p:blipFill>
          <a:blip r:embed="rId3">
            <a:alphaModFix/>
          </a:blip>
          <a:stretch>
            <a:fillRect/>
          </a:stretch>
        </p:blipFill>
        <p:spPr>
          <a:xfrm>
            <a:off x="59150" y="2162925"/>
            <a:ext cx="3396501" cy="2237700"/>
          </a:xfrm>
          <a:prstGeom prst="rect">
            <a:avLst/>
          </a:prstGeom>
          <a:noFill/>
          <a:ln>
            <a:noFill/>
          </a:ln>
        </p:spPr>
      </p:pic>
      <p:pic>
        <p:nvPicPr>
          <p:cNvPr id="190" name="Google Shape;190;p10"/>
          <p:cNvPicPr preferRelativeResize="0"/>
          <p:nvPr/>
        </p:nvPicPr>
        <p:blipFill>
          <a:blip r:embed="rId4">
            <a:alphaModFix/>
          </a:blip>
          <a:stretch>
            <a:fillRect/>
          </a:stretch>
        </p:blipFill>
        <p:spPr>
          <a:xfrm>
            <a:off x="0" y="4928625"/>
            <a:ext cx="8112374" cy="1929375"/>
          </a:xfrm>
          <a:prstGeom prst="rect">
            <a:avLst/>
          </a:prstGeom>
          <a:noFill/>
          <a:ln>
            <a:noFill/>
          </a:ln>
        </p:spPr>
      </p:pic>
      <p:sp>
        <p:nvSpPr>
          <p:cNvPr id="191" name="Google Shape;191;p10"/>
          <p:cNvSpPr txBox="1"/>
          <p:nvPr/>
        </p:nvSpPr>
        <p:spPr>
          <a:xfrm>
            <a:off x="-17050" y="4403600"/>
            <a:ext cx="5360100" cy="7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libri"/>
                <a:ea typeface="Calibri"/>
                <a:cs typeface="Calibri"/>
                <a:sym typeface="Calibri"/>
              </a:rPr>
              <a:t>Code for Rank Ordering</a:t>
            </a:r>
            <a:endParaRPr sz="1800" b="1">
              <a:latin typeface="Calibri"/>
              <a:ea typeface="Calibri"/>
              <a:cs typeface="Calibri"/>
              <a:sym typeface="Calibri"/>
            </a:endParaRPr>
          </a:p>
        </p:txBody>
      </p:sp>
      <p:sp>
        <p:nvSpPr>
          <p:cNvPr id="192" name="Google Shape;192;p10"/>
          <p:cNvSpPr txBox="1"/>
          <p:nvPr/>
        </p:nvSpPr>
        <p:spPr>
          <a:xfrm>
            <a:off x="8249425" y="4316950"/>
            <a:ext cx="3847200" cy="24729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600">
                <a:solidFill>
                  <a:schemeClr val="dk1"/>
                </a:solidFill>
                <a:latin typeface="Calibri"/>
                <a:ea typeface="Calibri"/>
                <a:cs typeface="Calibri"/>
                <a:sym typeface="Calibri"/>
              </a:rPr>
              <a:t>Bad rate: Represents the proportion of individuals in each score bin who have defaulted on their loan.</a:t>
            </a:r>
            <a:endParaRPr sz="16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600">
                <a:solidFill>
                  <a:schemeClr val="dk1"/>
                </a:solidFill>
                <a:latin typeface="Calibri"/>
                <a:ea typeface="Calibri"/>
                <a:cs typeface="Calibri"/>
                <a:sym typeface="Calibri"/>
              </a:rPr>
              <a:t>From the Bad Rate table, as the range of score bins increase, so does the bad rate. This implies that the risk model is working correctly, as it suggests that a higher score is associated with a higher risk of default.</a:t>
            </a:r>
            <a:endParaRPr sz="1600">
              <a:solidFill>
                <a:schemeClr val="dk1"/>
              </a:solidFill>
              <a:latin typeface="Calibri"/>
              <a:ea typeface="Calibri"/>
              <a:cs typeface="Calibri"/>
              <a:sym typeface="Calibri"/>
            </a:endParaRPr>
          </a:p>
          <a:p>
            <a:pPr marL="0" lvl="0" indent="0" algn="l" rtl="0">
              <a:spcBef>
                <a:spcPts val="1200"/>
              </a:spcBef>
              <a:spcAft>
                <a:spcPts val="0"/>
              </a:spcAft>
              <a:buNone/>
            </a:pPr>
            <a:endParaRPr sz="1600" b="1">
              <a:latin typeface="Calibri"/>
              <a:ea typeface="Calibri"/>
              <a:cs typeface="Calibri"/>
              <a:sym typeface="Calibri"/>
            </a:endParaRPr>
          </a:p>
        </p:txBody>
      </p:sp>
      <p:pic>
        <p:nvPicPr>
          <p:cNvPr id="193" name="Google Shape;193;p10"/>
          <p:cNvPicPr preferRelativeResize="0"/>
          <p:nvPr/>
        </p:nvPicPr>
        <p:blipFill>
          <a:blip r:embed="rId5">
            <a:alphaModFix/>
          </a:blip>
          <a:stretch>
            <a:fillRect/>
          </a:stretch>
        </p:blipFill>
        <p:spPr>
          <a:xfrm>
            <a:off x="3455650" y="1701150"/>
            <a:ext cx="8640923" cy="26919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XGBoost – SHAP Analysis</a:t>
            </a:r>
            <a:endParaRPr/>
          </a:p>
        </p:txBody>
      </p:sp>
      <p:cxnSp>
        <p:nvCxnSpPr>
          <p:cNvPr id="199" name="Google Shape;199;p11"/>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pic>
        <p:nvPicPr>
          <p:cNvPr id="200" name="Google Shape;200;p11"/>
          <p:cNvPicPr preferRelativeResize="0"/>
          <p:nvPr/>
        </p:nvPicPr>
        <p:blipFill>
          <a:blip r:embed="rId3">
            <a:alphaModFix/>
          </a:blip>
          <a:stretch>
            <a:fillRect/>
          </a:stretch>
        </p:blipFill>
        <p:spPr>
          <a:xfrm>
            <a:off x="111900" y="1869813"/>
            <a:ext cx="7890283" cy="4862511"/>
          </a:xfrm>
          <a:prstGeom prst="rect">
            <a:avLst/>
          </a:prstGeom>
          <a:noFill/>
          <a:ln>
            <a:noFill/>
          </a:ln>
        </p:spPr>
      </p:pic>
      <p:sp>
        <p:nvSpPr>
          <p:cNvPr id="201" name="Google Shape;201;p11"/>
          <p:cNvSpPr txBox="1"/>
          <p:nvPr/>
        </p:nvSpPr>
        <p:spPr>
          <a:xfrm>
            <a:off x="2662200" y="1374800"/>
            <a:ext cx="60906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Beeswarm Graph of Final Model</a:t>
            </a:r>
            <a:endParaRPr sz="2000" b="1">
              <a:latin typeface="Calibri"/>
              <a:ea typeface="Calibri"/>
              <a:cs typeface="Calibri"/>
              <a:sym typeface="Calibri"/>
            </a:endParaRPr>
          </a:p>
        </p:txBody>
      </p:sp>
      <p:sp>
        <p:nvSpPr>
          <p:cNvPr id="202" name="Google Shape;202;p11"/>
          <p:cNvSpPr txBox="1"/>
          <p:nvPr/>
        </p:nvSpPr>
        <p:spPr>
          <a:xfrm>
            <a:off x="8288700" y="2227975"/>
            <a:ext cx="3669900" cy="75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P_2, R_1, S_3, B_1, and D_46 have the highest impact on the model’s performance.</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r>
              <a:rPr lang="en-US" sz="2000">
                <a:latin typeface="Calibri"/>
                <a:ea typeface="Calibri"/>
                <a:cs typeface="Calibri"/>
                <a:sym typeface="Calibri"/>
              </a:rPr>
              <a:t>P_2 has the largest impact on the model.</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For P_2, observations with lower SHAP values have higher impact on the model.</a:t>
            </a:r>
            <a:endParaRPr sz="20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XGBoost – SHAP Analysis</a:t>
            </a:r>
            <a:endParaRPr/>
          </a:p>
        </p:txBody>
      </p:sp>
      <p:cxnSp>
        <p:nvCxnSpPr>
          <p:cNvPr id="208" name="Google Shape;208;p12"/>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pic>
        <p:nvPicPr>
          <p:cNvPr id="209" name="Google Shape;209;p12"/>
          <p:cNvPicPr preferRelativeResize="0"/>
          <p:nvPr/>
        </p:nvPicPr>
        <p:blipFill>
          <a:blip r:embed="rId3">
            <a:alphaModFix/>
          </a:blip>
          <a:stretch>
            <a:fillRect/>
          </a:stretch>
        </p:blipFill>
        <p:spPr>
          <a:xfrm>
            <a:off x="200350" y="1491401"/>
            <a:ext cx="7201176" cy="5233200"/>
          </a:xfrm>
          <a:prstGeom prst="rect">
            <a:avLst/>
          </a:prstGeom>
          <a:noFill/>
          <a:ln>
            <a:noFill/>
          </a:ln>
        </p:spPr>
      </p:pic>
      <p:sp>
        <p:nvSpPr>
          <p:cNvPr id="210" name="Google Shape;210;p12"/>
          <p:cNvSpPr txBox="1"/>
          <p:nvPr/>
        </p:nvSpPr>
        <p:spPr>
          <a:xfrm>
            <a:off x="7358000" y="1919300"/>
            <a:ext cx="4790400" cy="10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For a particular observation (customer), D_49 has the largest impact on Probability of Default. </a:t>
            </a:r>
            <a:endParaRPr sz="2000" b="1">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r>
              <a:rPr lang="en-US" sz="2000">
                <a:latin typeface="Calibri"/>
                <a:ea typeface="Calibri"/>
                <a:cs typeface="Calibri"/>
                <a:sym typeface="Calibri"/>
              </a:rPr>
              <a:t>D_49 increases an observation’s SHAP value by 0.63</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r>
              <a:rPr lang="en-US" sz="2000">
                <a:latin typeface="Calibri"/>
                <a:ea typeface="Calibri"/>
                <a:cs typeface="Calibri"/>
                <a:sym typeface="Calibri"/>
              </a:rPr>
              <a:t>D_49, P_2, B_2, D_44, and B_5 </a:t>
            </a:r>
            <a:r>
              <a:rPr lang="en-US" sz="2000" b="1">
                <a:solidFill>
                  <a:srgbClr val="FF0000"/>
                </a:solidFill>
                <a:latin typeface="Calibri"/>
                <a:ea typeface="Calibri"/>
                <a:cs typeface="Calibri"/>
                <a:sym typeface="Calibri"/>
              </a:rPr>
              <a:t>increase</a:t>
            </a:r>
            <a:r>
              <a:rPr lang="en-US" sz="2000">
                <a:solidFill>
                  <a:srgbClr val="FF0000"/>
                </a:solidFill>
                <a:latin typeface="Calibri"/>
                <a:ea typeface="Calibri"/>
                <a:cs typeface="Calibri"/>
                <a:sym typeface="Calibri"/>
              </a:rPr>
              <a:t> </a:t>
            </a:r>
            <a:r>
              <a:rPr lang="en-US" sz="2000">
                <a:latin typeface="Calibri"/>
                <a:ea typeface="Calibri"/>
                <a:cs typeface="Calibri"/>
                <a:sym typeface="Calibri"/>
              </a:rPr>
              <a:t>the customer’s Probability of Default.</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r>
              <a:rPr lang="en-US" sz="2000">
                <a:latin typeface="Calibri"/>
                <a:ea typeface="Calibri"/>
                <a:cs typeface="Calibri"/>
                <a:sym typeface="Calibri"/>
              </a:rPr>
              <a:t>R_1, D_46, B_22, B_1 and 26 other features </a:t>
            </a:r>
            <a:r>
              <a:rPr lang="en-US" sz="2000" b="1">
                <a:solidFill>
                  <a:srgbClr val="0000FF"/>
                </a:solidFill>
                <a:latin typeface="Calibri"/>
                <a:ea typeface="Calibri"/>
                <a:cs typeface="Calibri"/>
                <a:sym typeface="Calibri"/>
              </a:rPr>
              <a:t>decrease</a:t>
            </a:r>
            <a:r>
              <a:rPr lang="en-US" sz="2000">
                <a:latin typeface="Calibri"/>
                <a:ea typeface="Calibri"/>
                <a:cs typeface="Calibri"/>
                <a:sym typeface="Calibri"/>
              </a:rPr>
              <a:t> the customer’s Probability of Default. </a:t>
            </a:r>
            <a:endParaRPr sz="2000">
              <a:latin typeface="Calibri"/>
              <a:ea typeface="Calibri"/>
              <a:cs typeface="Calibri"/>
              <a:sym typeface="Calibri"/>
            </a:endParaRPr>
          </a:p>
        </p:txBody>
      </p:sp>
      <p:sp>
        <p:nvSpPr>
          <p:cNvPr id="211" name="Google Shape;211;p12"/>
          <p:cNvSpPr txBox="1"/>
          <p:nvPr/>
        </p:nvSpPr>
        <p:spPr>
          <a:xfrm>
            <a:off x="1968749" y="1262800"/>
            <a:ext cx="4603200" cy="6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Waterfall Graph of Final Model</a:t>
            </a:r>
            <a:endParaRPr sz="2400" b="1">
              <a:latin typeface="Calibri"/>
              <a:ea typeface="Calibri"/>
              <a:cs typeface="Calibri"/>
              <a:sym typeface="Calibri"/>
            </a:endParaRPr>
          </a:p>
        </p:txBody>
      </p:sp>
      <p:pic>
        <p:nvPicPr>
          <p:cNvPr id="212" name="Google Shape;212;p12"/>
          <p:cNvPicPr preferRelativeResize="0"/>
          <p:nvPr/>
        </p:nvPicPr>
        <p:blipFill>
          <a:blip r:embed="rId4">
            <a:alphaModFix/>
          </a:blip>
          <a:stretch>
            <a:fillRect/>
          </a:stretch>
        </p:blipFill>
        <p:spPr>
          <a:xfrm>
            <a:off x="7531176" y="6353125"/>
            <a:ext cx="3276600" cy="371475"/>
          </a:xfrm>
          <a:prstGeom prst="rect">
            <a:avLst/>
          </a:prstGeom>
          <a:noFill/>
          <a:ln>
            <a:noFill/>
          </a:ln>
        </p:spPr>
      </p:pic>
      <p:sp>
        <p:nvSpPr>
          <p:cNvPr id="213" name="Google Shape;213;p12"/>
          <p:cNvSpPr txBox="1"/>
          <p:nvPr/>
        </p:nvSpPr>
        <p:spPr>
          <a:xfrm>
            <a:off x="7483500" y="6027750"/>
            <a:ext cx="1228200" cy="2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Code</a:t>
            </a:r>
            <a:endParaRPr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Neural Network – Data Processing</a:t>
            </a:r>
            <a:endParaRPr/>
          </a:p>
        </p:txBody>
      </p:sp>
      <p:cxnSp>
        <p:nvCxnSpPr>
          <p:cNvPr id="219" name="Google Shape;219;p13"/>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sp>
        <p:nvSpPr>
          <p:cNvPr id="220" name="Google Shape;220;p13"/>
          <p:cNvSpPr txBox="1"/>
          <p:nvPr/>
        </p:nvSpPr>
        <p:spPr>
          <a:xfrm>
            <a:off x="1575" y="1342550"/>
            <a:ext cx="76821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libri"/>
                <a:ea typeface="Calibri"/>
                <a:cs typeface="Calibri"/>
                <a:sym typeface="Calibri"/>
              </a:rPr>
              <a:t>Normalization, Outlier Treatment &amp; Missing Value Imputation</a:t>
            </a:r>
            <a:endParaRPr sz="1800" b="1">
              <a:latin typeface="Calibri"/>
              <a:ea typeface="Calibri"/>
              <a:cs typeface="Calibri"/>
              <a:sym typeface="Calibri"/>
            </a:endParaRPr>
          </a:p>
        </p:txBody>
      </p:sp>
      <p:pic>
        <p:nvPicPr>
          <p:cNvPr id="221" name="Google Shape;221;p13"/>
          <p:cNvPicPr preferRelativeResize="0"/>
          <p:nvPr/>
        </p:nvPicPr>
        <p:blipFill>
          <a:blip r:embed="rId3">
            <a:alphaModFix/>
          </a:blip>
          <a:stretch>
            <a:fillRect/>
          </a:stretch>
        </p:blipFill>
        <p:spPr>
          <a:xfrm>
            <a:off x="77775" y="1835000"/>
            <a:ext cx="5676102" cy="4177476"/>
          </a:xfrm>
          <a:prstGeom prst="rect">
            <a:avLst/>
          </a:prstGeom>
          <a:noFill/>
          <a:ln>
            <a:noFill/>
          </a:ln>
        </p:spPr>
      </p:pic>
      <p:pic>
        <p:nvPicPr>
          <p:cNvPr id="222" name="Google Shape;222;p13"/>
          <p:cNvPicPr preferRelativeResize="0"/>
          <p:nvPr/>
        </p:nvPicPr>
        <p:blipFill>
          <a:blip r:embed="rId4">
            <a:alphaModFix/>
          </a:blip>
          <a:stretch>
            <a:fillRect/>
          </a:stretch>
        </p:blipFill>
        <p:spPr>
          <a:xfrm>
            <a:off x="77775" y="6012475"/>
            <a:ext cx="4138950" cy="612250"/>
          </a:xfrm>
          <a:prstGeom prst="rect">
            <a:avLst/>
          </a:prstGeom>
          <a:noFill/>
          <a:ln>
            <a:noFill/>
          </a:ln>
        </p:spPr>
      </p:pic>
      <p:pic>
        <p:nvPicPr>
          <p:cNvPr id="223" name="Google Shape;223;p13"/>
          <p:cNvPicPr preferRelativeResize="0"/>
          <p:nvPr/>
        </p:nvPicPr>
        <p:blipFill>
          <a:blip r:embed="rId5">
            <a:alphaModFix/>
          </a:blip>
          <a:stretch>
            <a:fillRect/>
          </a:stretch>
        </p:blipFill>
        <p:spPr>
          <a:xfrm>
            <a:off x="6058677" y="1769462"/>
            <a:ext cx="6133321" cy="3851352"/>
          </a:xfrm>
          <a:prstGeom prst="rect">
            <a:avLst/>
          </a:prstGeom>
          <a:noFill/>
          <a:ln>
            <a:noFill/>
          </a:ln>
        </p:spPr>
      </p:pic>
      <p:sp>
        <p:nvSpPr>
          <p:cNvPr id="224" name="Google Shape;224;p13"/>
          <p:cNvSpPr txBox="1"/>
          <p:nvPr/>
        </p:nvSpPr>
        <p:spPr>
          <a:xfrm>
            <a:off x="6058675" y="1315225"/>
            <a:ext cx="45564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Results</a:t>
            </a:r>
            <a:endParaRPr sz="2000" b="1">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Neural Network - Grid Search </a:t>
            </a:r>
            <a:endParaRPr/>
          </a:p>
        </p:txBody>
      </p:sp>
      <p:cxnSp>
        <p:nvCxnSpPr>
          <p:cNvPr id="230" name="Google Shape;230;p14"/>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pic>
        <p:nvPicPr>
          <p:cNvPr id="231" name="Google Shape;231;p14"/>
          <p:cNvPicPr preferRelativeResize="0"/>
          <p:nvPr/>
        </p:nvPicPr>
        <p:blipFill>
          <a:blip r:embed="rId3">
            <a:alphaModFix/>
          </a:blip>
          <a:stretch>
            <a:fillRect/>
          </a:stretch>
        </p:blipFill>
        <p:spPr>
          <a:xfrm>
            <a:off x="0" y="1342350"/>
            <a:ext cx="7383127" cy="2592051"/>
          </a:xfrm>
          <a:prstGeom prst="rect">
            <a:avLst/>
          </a:prstGeom>
          <a:noFill/>
          <a:ln>
            <a:noFill/>
          </a:ln>
        </p:spPr>
      </p:pic>
      <p:pic>
        <p:nvPicPr>
          <p:cNvPr id="232" name="Google Shape;232;p14"/>
          <p:cNvPicPr preferRelativeResize="0"/>
          <p:nvPr/>
        </p:nvPicPr>
        <p:blipFill>
          <a:blip r:embed="rId4">
            <a:alphaModFix/>
          </a:blip>
          <a:stretch>
            <a:fillRect/>
          </a:stretch>
        </p:blipFill>
        <p:spPr>
          <a:xfrm>
            <a:off x="7456843" y="1342350"/>
            <a:ext cx="4735156" cy="2702099"/>
          </a:xfrm>
          <a:prstGeom prst="rect">
            <a:avLst/>
          </a:prstGeom>
          <a:noFill/>
          <a:ln>
            <a:noFill/>
          </a:ln>
        </p:spPr>
      </p:pic>
      <p:pic>
        <p:nvPicPr>
          <p:cNvPr id="233" name="Google Shape;233;p14"/>
          <p:cNvPicPr preferRelativeResize="0"/>
          <p:nvPr/>
        </p:nvPicPr>
        <p:blipFill>
          <a:blip r:embed="rId5">
            <a:alphaModFix/>
          </a:blip>
          <a:stretch>
            <a:fillRect/>
          </a:stretch>
        </p:blipFill>
        <p:spPr>
          <a:xfrm>
            <a:off x="7456850" y="4057825"/>
            <a:ext cx="3561350" cy="2813551"/>
          </a:xfrm>
          <a:prstGeom prst="rect">
            <a:avLst/>
          </a:prstGeom>
          <a:noFill/>
          <a:ln>
            <a:noFill/>
          </a:ln>
        </p:spPr>
      </p:pic>
      <p:sp>
        <p:nvSpPr>
          <p:cNvPr id="234" name="Google Shape;234;p14"/>
          <p:cNvSpPr txBox="1"/>
          <p:nvPr/>
        </p:nvSpPr>
        <p:spPr>
          <a:xfrm>
            <a:off x="0" y="3954450"/>
            <a:ext cx="4152000" cy="6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Number of models trained: 32</a:t>
            </a:r>
            <a:endParaRPr sz="2400" b="1">
              <a:latin typeface="Calibri"/>
              <a:ea typeface="Calibri"/>
              <a:cs typeface="Calibri"/>
              <a:sym typeface="Calibri"/>
            </a:endParaRPr>
          </a:p>
        </p:txBody>
      </p:sp>
      <p:sp>
        <p:nvSpPr>
          <p:cNvPr id="235" name="Google Shape;235;p14"/>
          <p:cNvSpPr txBox="1"/>
          <p:nvPr/>
        </p:nvSpPr>
        <p:spPr>
          <a:xfrm>
            <a:off x="0" y="4493800"/>
            <a:ext cx="7456800" cy="23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u="sng">
                <a:latin typeface="Calibri"/>
                <a:ea typeface="Calibri"/>
                <a:cs typeface="Calibri"/>
                <a:sym typeface="Calibri"/>
              </a:rPr>
              <a:t>Parameter Explanations</a:t>
            </a:r>
            <a:endParaRPr sz="1600" b="1" u="sng">
              <a:latin typeface="Calibri"/>
              <a:ea typeface="Calibri"/>
              <a:cs typeface="Calibri"/>
              <a:sym typeface="Calibri"/>
            </a:endParaRPr>
          </a:p>
          <a:p>
            <a:pPr marL="0" lvl="0" indent="0" algn="l" rtl="0">
              <a:spcBef>
                <a:spcPts val="0"/>
              </a:spcBef>
              <a:spcAft>
                <a:spcPts val="0"/>
              </a:spcAft>
              <a:buNone/>
            </a:pPr>
            <a:r>
              <a:rPr lang="en-US" sz="1600" b="1">
                <a:latin typeface="Calibri"/>
                <a:ea typeface="Calibri"/>
                <a:cs typeface="Calibri"/>
                <a:sym typeface="Calibri"/>
              </a:rPr>
              <a:t>Number of Hidden Layers: 2, 4</a:t>
            </a:r>
            <a:endParaRPr sz="1600" b="1">
              <a:latin typeface="Calibri"/>
              <a:ea typeface="Calibri"/>
              <a:cs typeface="Calibri"/>
              <a:sym typeface="Calibri"/>
            </a:endParaRPr>
          </a:p>
          <a:p>
            <a:pPr marL="457200" lvl="0" indent="-330200" algn="l" rtl="0">
              <a:spcBef>
                <a:spcPts val="0"/>
              </a:spcBef>
              <a:spcAft>
                <a:spcPts val="0"/>
              </a:spcAft>
              <a:buSzPts val="1600"/>
              <a:buFont typeface="Calibri"/>
              <a:buChar char="●"/>
            </a:pPr>
            <a:r>
              <a:rPr lang="en-US" sz="1600">
                <a:latin typeface="Calibri"/>
                <a:ea typeface="Calibri"/>
                <a:cs typeface="Calibri"/>
                <a:sym typeface="Calibri"/>
              </a:rPr>
              <a:t>Including more layers allows the model to learn more complex representations of the data. Grid searching over different numbers of hidden layers helps determine the optimal depth of the neural network..</a:t>
            </a:r>
            <a:endParaRPr sz="1600">
              <a:latin typeface="Calibri"/>
              <a:ea typeface="Calibri"/>
              <a:cs typeface="Calibri"/>
              <a:sym typeface="Calibri"/>
            </a:endParaRPr>
          </a:p>
          <a:p>
            <a:pPr marL="0" lvl="0" indent="0" algn="l" rtl="0">
              <a:spcBef>
                <a:spcPts val="0"/>
              </a:spcBef>
              <a:spcAft>
                <a:spcPts val="0"/>
              </a:spcAft>
              <a:buNone/>
            </a:pPr>
            <a:r>
              <a:rPr lang="en-US" sz="1600" b="1">
                <a:latin typeface="Calibri"/>
                <a:ea typeface="Calibri"/>
                <a:cs typeface="Calibri"/>
                <a:sym typeface="Calibri"/>
              </a:rPr>
              <a:t>Number of Nodes in Each Hidden Layer: 4, 6</a:t>
            </a:r>
            <a:endParaRPr sz="1600" b="1">
              <a:latin typeface="Calibri"/>
              <a:ea typeface="Calibri"/>
              <a:cs typeface="Calibri"/>
              <a:sym typeface="Calibri"/>
            </a:endParaRPr>
          </a:p>
          <a:p>
            <a:pPr marL="457200" lvl="0" indent="-330200" algn="l" rtl="0">
              <a:spcBef>
                <a:spcPts val="0"/>
              </a:spcBef>
              <a:spcAft>
                <a:spcPts val="0"/>
              </a:spcAft>
              <a:buSzPts val="1600"/>
              <a:buFont typeface="Calibri"/>
              <a:buChar char="●"/>
            </a:pPr>
            <a:r>
              <a:rPr lang="en-US" sz="1600">
                <a:latin typeface="Calibri"/>
                <a:ea typeface="Calibri"/>
                <a:cs typeface="Calibri"/>
                <a:sym typeface="Calibri"/>
              </a:rPr>
              <a:t>Grid searching over different numbers of nodes allows finding the right balance between model complexity and generalization.</a:t>
            </a:r>
            <a:endParaRPr sz="1600">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p:txBody>
      </p:sp>
      <p:sp>
        <p:nvSpPr>
          <p:cNvPr id="236" name="Google Shape;236;p14"/>
          <p:cNvSpPr txBox="1"/>
          <p:nvPr/>
        </p:nvSpPr>
        <p:spPr>
          <a:xfrm>
            <a:off x="5174775" y="5106525"/>
            <a:ext cx="655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37dbd947f7_0_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Neural Network - Grid Search (continued) </a:t>
            </a:r>
            <a:endParaRPr/>
          </a:p>
        </p:txBody>
      </p:sp>
      <p:cxnSp>
        <p:nvCxnSpPr>
          <p:cNvPr id="242" name="Google Shape;242;g237dbd947f7_0_14"/>
          <p:cNvCxnSpPr/>
          <p:nvPr/>
        </p:nvCxnSpPr>
        <p:spPr>
          <a:xfrm>
            <a:off x="952500" y="1328984"/>
            <a:ext cx="10382400" cy="0"/>
          </a:xfrm>
          <a:prstGeom prst="straightConnector1">
            <a:avLst/>
          </a:prstGeom>
          <a:noFill/>
          <a:ln w="25400" cap="flat" cmpd="sng">
            <a:solidFill>
              <a:srgbClr val="8DA9DB"/>
            </a:solidFill>
            <a:prstDash val="solid"/>
            <a:miter lim="800000"/>
            <a:headEnd type="none" w="sm" len="sm"/>
            <a:tailEnd type="none" w="sm" len="sm"/>
          </a:ln>
        </p:spPr>
      </p:cxnSp>
      <p:sp>
        <p:nvSpPr>
          <p:cNvPr id="243" name="Google Shape;243;g237dbd947f7_0_14"/>
          <p:cNvSpPr txBox="1"/>
          <p:nvPr/>
        </p:nvSpPr>
        <p:spPr>
          <a:xfrm>
            <a:off x="0" y="1328975"/>
            <a:ext cx="12192000" cy="26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u="sng">
                <a:latin typeface="Calibri"/>
                <a:ea typeface="Calibri"/>
                <a:cs typeface="Calibri"/>
                <a:sym typeface="Calibri"/>
              </a:rPr>
              <a:t>Parameter Explanations (Continued)</a:t>
            </a:r>
            <a:endParaRPr sz="2000" b="1" u="sng">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Activation Function for Hidden Layers: ReLU, Tanh</a:t>
            </a:r>
            <a:endParaRPr sz="1600" b="1">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ReLU (Rectified Linear Unit) is a popular choice due to its simplicity.</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Tanh is another common activation function that squashes values between -1 and 1, allowing the model to capture both positive and negative patterns.</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Dropout Regularization for Hidden Layers: 50%, 100% (no dropout)</a:t>
            </a:r>
            <a:endParaRPr sz="1600" b="1">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Dropout is a regularization technique that randomly sets a fraction of nodes  to zero during each training iteration, effectively "dropping them out." This helps prevent overfitting.</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Batch Size: 100, 10000</a:t>
            </a:r>
            <a:endParaRPr sz="1600" b="1">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Batch size determines the number of samples processed together before updating the model's weights during each training iteration.</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p:txBody>
      </p:sp>
      <p:sp>
        <p:nvSpPr>
          <p:cNvPr id="244" name="Google Shape;244;g237dbd947f7_0_14"/>
          <p:cNvSpPr txBox="1"/>
          <p:nvPr/>
        </p:nvSpPr>
        <p:spPr>
          <a:xfrm>
            <a:off x="5174775" y="5106525"/>
            <a:ext cx="655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45" name="Google Shape;245;g237dbd947f7_0_14"/>
          <p:cNvPicPr preferRelativeResize="0"/>
          <p:nvPr/>
        </p:nvPicPr>
        <p:blipFill>
          <a:blip r:embed="rId3">
            <a:alphaModFix/>
          </a:blip>
          <a:stretch>
            <a:fillRect/>
          </a:stretch>
        </p:blipFill>
        <p:spPr>
          <a:xfrm>
            <a:off x="0" y="4011215"/>
            <a:ext cx="12192000" cy="28467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Neural Network - Grid Search </a:t>
            </a:r>
            <a:endParaRPr/>
          </a:p>
        </p:txBody>
      </p:sp>
      <p:cxnSp>
        <p:nvCxnSpPr>
          <p:cNvPr id="251" name="Google Shape;251;p15"/>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pic>
        <p:nvPicPr>
          <p:cNvPr id="252" name="Google Shape;252;p15"/>
          <p:cNvPicPr preferRelativeResize="0"/>
          <p:nvPr/>
        </p:nvPicPr>
        <p:blipFill>
          <a:blip r:embed="rId3">
            <a:alphaModFix/>
          </a:blip>
          <a:stretch>
            <a:fillRect/>
          </a:stretch>
        </p:blipFill>
        <p:spPr>
          <a:xfrm>
            <a:off x="0" y="1328972"/>
            <a:ext cx="6042724" cy="3202700"/>
          </a:xfrm>
          <a:prstGeom prst="rect">
            <a:avLst/>
          </a:prstGeom>
          <a:noFill/>
          <a:ln>
            <a:noFill/>
          </a:ln>
        </p:spPr>
      </p:pic>
      <p:pic>
        <p:nvPicPr>
          <p:cNvPr id="253" name="Google Shape;253;p15"/>
          <p:cNvPicPr preferRelativeResize="0"/>
          <p:nvPr/>
        </p:nvPicPr>
        <p:blipFill>
          <a:blip r:embed="rId4">
            <a:alphaModFix/>
          </a:blip>
          <a:stretch>
            <a:fillRect/>
          </a:stretch>
        </p:blipFill>
        <p:spPr>
          <a:xfrm>
            <a:off x="6042725" y="3536567"/>
            <a:ext cx="6149274" cy="3321454"/>
          </a:xfrm>
          <a:prstGeom prst="rect">
            <a:avLst/>
          </a:prstGeom>
          <a:noFill/>
          <a:ln>
            <a:noFill/>
          </a:ln>
        </p:spPr>
      </p:pic>
      <p:sp>
        <p:nvSpPr>
          <p:cNvPr id="254" name="Google Shape;254;p15"/>
          <p:cNvSpPr txBox="1"/>
          <p:nvPr/>
        </p:nvSpPr>
        <p:spPr>
          <a:xfrm>
            <a:off x="406425" y="4956850"/>
            <a:ext cx="5483100" cy="12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From the above plot, the best model should have Low standard deviation and high average AUC between the samples.</a:t>
            </a:r>
            <a:endParaRPr sz="2400">
              <a:latin typeface="Calibri"/>
              <a:ea typeface="Calibri"/>
              <a:cs typeface="Calibri"/>
              <a:sym typeface="Calibri"/>
            </a:endParaRPr>
          </a:p>
        </p:txBody>
      </p:sp>
      <p:sp>
        <p:nvSpPr>
          <p:cNvPr id="255" name="Google Shape;255;p15"/>
          <p:cNvSpPr txBox="1"/>
          <p:nvPr/>
        </p:nvSpPr>
        <p:spPr>
          <a:xfrm>
            <a:off x="6857975" y="1449524"/>
            <a:ext cx="5129400" cy="19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From the plot below between AUC of train and AUC test2 sample, the best model should have low bias and low variance i.e the AUC score of train and test should be higher and the difference of AUC between train and test should be low.</a:t>
            </a:r>
            <a:endParaRPr sz="20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Neural Network – Final Model</a:t>
            </a:r>
            <a:endParaRPr/>
          </a:p>
        </p:txBody>
      </p:sp>
      <p:cxnSp>
        <p:nvCxnSpPr>
          <p:cNvPr id="261" name="Google Shape;261;p16"/>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sp>
        <p:nvSpPr>
          <p:cNvPr id="262" name="Google Shape;262;p16"/>
          <p:cNvSpPr txBox="1"/>
          <p:nvPr/>
        </p:nvSpPr>
        <p:spPr>
          <a:xfrm>
            <a:off x="79950" y="144345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Parameters of Final Model and AUC on each sample:</a:t>
            </a:r>
            <a:endParaRPr/>
          </a:p>
        </p:txBody>
      </p:sp>
      <p:pic>
        <p:nvPicPr>
          <p:cNvPr id="263" name="Google Shape;263;p16"/>
          <p:cNvPicPr preferRelativeResize="0"/>
          <p:nvPr/>
        </p:nvPicPr>
        <p:blipFill>
          <a:blip r:embed="rId3">
            <a:alphaModFix/>
          </a:blip>
          <a:stretch>
            <a:fillRect/>
          </a:stretch>
        </p:blipFill>
        <p:spPr>
          <a:xfrm>
            <a:off x="3750" y="2062975"/>
            <a:ext cx="2863250" cy="2221275"/>
          </a:xfrm>
          <a:prstGeom prst="rect">
            <a:avLst/>
          </a:prstGeom>
          <a:noFill/>
          <a:ln>
            <a:noFill/>
          </a:ln>
        </p:spPr>
      </p:pic>
      <p:pic>
        <p:nvPicPr>
          <p:cNvPr id="264" name="Google Shape;264;p16"/>
          <p:cNvPicPr preferRelativeResize="0"/>
          <p:nvPr/>
        </p:nvPicPr>
        <p:blipFill>
          <a:blip r:embed="rId4">
            <a:alphaModFix/>
          </a:blip>
          <a:stretch>
            <a:fillRect/>
          </a:stretch>
        </p:blipFill>
        <p:spPr>
          <a:xfrm>
            <a:off x="2714600" y="3401442"/>
            <a:ext cx="3239649" cy="3405346"/>
          </a:xfrm>
          <a:prstGeom prst="rect">
            <a:avLst/>
          </a:prstGeom>
          <a:noFill/>
          <a:ln>
            <a:noFill/>
          </a:ln>
        </p:spPr>
      </p:pic>
      <p:pic>
        <p:nvPicPr>
          <p:cNvPr id="265" name="Google Shape;265;p16"/>
          <p:cNvPicPr preferRelativeResize="0"/>
          <p:nvPr/>
        </p:nvPicPr>
        <p:blipFill>
          <a:blip r:embed="rId5">
            <a:alphaModFix/>
          </a:blip>
          <a:stretch>
            <a:fillRect/>
          </a:stretch>
        </p:blipFill>
        <p:spPr>
          <a:xfrm>
            <a:off x="5973225" y="3442377"/>
            <a:ext cx="3239649" cy="3405335"/>
          </a:xfrm>
          <a:prstGeom prst="rect">
            <a:avLst/>
          </a:prstGeom>
          <a:noFill/>
          <a:ln>
            <a:noFill/>
          </a:ln>
        </p:spPr>
      </p:pic>
      <p:pic>
        <p:nvPicPr>
          <p:cNvPr id="266" name="Google Shape;266;p16"/>
          <p:cNvPicPr preferRelativeResize="0"/>
          <p:nvPr/>
        </p:nvPicPr>
        <p:blipFill>
          <a:blip r:embed="rId6">
            <a:alphaModFix/>
          </a:blip>
          <a:stretch>
            <a:fillRect/>
          </a:stretch>
        </p:blipFill>
        <p:spPr>
          <a:xfrm>
            <a:off x="9192000" y="3468275"/>
            <a:ext cx="3000000" cy="3309600"/>
          </a:xfrm>
          <a:prstGeom prst="rect">
            <a:avLst/>
          </a:prstGeom>
          <a:noFill/>
          <a:ln>
            <a:noFill/>
          </a:ln>
        </p:spPr>
      </p:pic>
      <p:sp>
        <p:nvSpPr>
          <p:cNvPr id="267" name="Google Shape;267;p16"/>
          <p:cNvSpPr txBox="1"/>
          <p:nvPr/>
        </p:nvSpPr>
        <p:spPr>
          <a:xfrm>
            <a:off x="3318200" y="1441950"/>
            <a:ext cx="8496000" cy="193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500">
                <a:latin typeface="Calibri"/>
                <a:ea typeface="Calibri"/>
                <a:cs typeface="Calibri"/>
                <a:sym typeface="Calibri"/>
              </a:rPr>
              <a:t>Sum: Represents the total number of defaults in the corresponding score bin range</a:t>
            </a:r>
            <a:endParaRPr sz="1500">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500">
                <a:latin typeface="Calibri"/>
                <a:ea typeface="Calibri"/>
                <a:cs typeface="Calibri"/>
                <a:sym typeface="Calibri"/>
              </a:rPr>
              <a:t>Count: Represents the total number of customers in the corresponding score bin</a:t>
            </a:r>
            <a:endParaRPr sz="1500">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500">
                <a:latin typeface="Calibri"/>
                <a:ea typeface="Calibri"/>
                <a:cs typeface="Calibri"/>
                <a:sym typeface="Calibri"/>
              </a:rPr>
              <a:t>Bad rate: Represents the proportion of individuals in each score bin who have defaulted on their loan.</a:t>
            </a:r>
            <a:endParaRPr sz="1500">
              <a:latin typeface="Calibri"/>
              <a:ea typeface="Calibri"/>
              <a:cs typeface="Calibri"/>
              <a:sym typeface="Calibri"/>
            </a:endParaRPr>
          </a:p>
          <a:p>
            <a:pPr marL="0" lvl="0" indent="0" algn="l" rtl="0">
              <a:lnSpc>
                <a:spcPct val="115000"/>
              </a:lnSpc>
              <a:spcBef>
                <a:spcPts val="1200"/>
              </a:spcBef>
              <a:spcAft>
                <a:spcPts val="1200"/>
              </a:spcAft>
              <a:buNone/>
            </a:pPr>
            <a:r>
              <a:rPr lang="en-US" sz="1500">
                <a:latin typeface="Calibri"/>
                <a:ea typeface="Calibri"/>
                <a:cs typeface="Calibri"/>
                <a:sym typeface="Calibri"/>
              </a:rPr>
              <a:t>From the Bad Rate table, as the range of score bins increase, so does the bad rate. This implies that the risk model is working correctly, as it suggests that a higher score is associated with a higher risk of default.</a:t>
            </a:r>
            <a:endParaRPr sz="15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Final Model</a:t>
            </a:r>
            <a:endParaRPr/>
          </a:p>
        </p:txBody>
      </p:sp>
      <p:cxnSp>
        <p:nvCxnSpPr>
          <p:cNvPr id="273" name="Google Shape;273;p17"/>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sp>
        <p:nvSpPr>
          <p:cNvPr id="274" name="Google Shape;274;p17"/>
          <p:cNvSpPr txBox="1"/>
          <p:nvPr/>
        </p:nvSpPr>
        <p:spPr>
          <a:xfrm>
            <a:off x="51325" y="1449350"/>
            <a:ext cx="60804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Final Model Selection: XGBoost Model</a:t>
            </a:r>
            <a:endParaRPr sz="2400" b="1">
              <a:latin typeface="Calibri"/>
              <a:ea typeface="Calibri"/>
              <a:cs typeface="Calibri"/>
              <a:sym typeface="Calibri"/>
            </a:endParaRPr>
          </a:p>
        </p:txBody>
      </p:sp>
      <p:sp>
        <p:nvSpPr>
          <p:cNvPr id="275" name="Google Shape;275;p17"/>
          <p:cNvSpPr txBox="1"/>
          <p:nvPr/>
        </p:nvSpPr>
        <p:spPr>
          <a:xfrm>
            <a:off x="127525" y="1948550"/>
            <a:ext cx="8677800" cy="490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US" sz="2000" b="1">
                <a:solidFill>
                  <a:srgbClr val="212121"/>
                </a:solidFill>
                <a:highlight>
                  <a:srgbClr val="FFFFFF"/>
                </a:highlight>
                <a:latin typeface="Roboto"/>
                <a:ea typeface="Roboto"/>
                <a:cs typeface="Roboto"/>
                <a:sym typeface="Roboto"/>
              </a:rPr>
              <a:t>Explanation of Decision:</a:t>
            </a:r>
            <a:endParaRPr sz="2000" b="1">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US" sz="1600" b="1">
                <a:solidFill>
                  <a:srgbClr val="212121"/>
                </a:solidFill>
                <a:highlight>
                  <a:srgbClr val="FFFFFF"/>
                </a:highlight>
                <a:latin typeface="Roboto"/>
                <a:ea typeface="Roboto"/>
                <a:cs typeface="Roboto"/>
                <a:sym typeface="Roboto"/>
              </a:rPr>
              <a:t>Model 1 (Neural Network): </a:t>
            </a:r>
            <a:r>
              <a:rPr lang="en-US" sz="1600">
                <a:solidFill>
                  <a:srgbClr val="212121"/>
                </a:solidFill>
                <a:highlight>
                  <a:srgbClr val="FFFFFF"/>
                </a:highlight>
                <a:latin typeface="Roboto"/>
                <a:ea typeface="Roboto"/>
                <a:cs typeface="Roboto"/>
                <a:sym typeface="Roboto"/>
              </a:rPr>
              <a:t>Has AUCs of 0.934, 0.933, and 0.933 on the training, test1, and test2 sets, respectively. These numbers are fairly close, suggesting that the model is not overfitting and hence has low variance. The performance (as measured by AUC) is quite good, suggesting that the model also has low bias.</a:t>
            </a:r>
            <a:endParaRPr sz="16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US" sz="1600" b="1">
                <a:solidFill>
                  <a:srgbClr val="212121"/>
                </a:solidFill>
                <a:highlight>
                  <a:srgbClr val="FFFFFF"/>
                </a:highlight>
                <a:latin typeface="Roboto"/>
                <a:ea typeface="Roboto"/>
                <a:cs typeface="Roboto"/>
                <a:sym typeface="Roboto"/>
              </a:rPr>
              <a:t>Model 2 (XGBoost): </a:t>
            </a:r>
            <a:r>
              <a:rPr lang="en-US" sz="1600">
                <a:solidFill>
                  <a:srgbClr val="212121"/>
                </a:solidFill>
                <a:highlight>
                  <a:srgbClr val="FFFFFF"/>
                </a:highlight>
                <a:latin typeface="Roboto"/>
                <a:ea typeface="Roboto"/>
                <a:cs typeface="Roboto"/>
                <a:sym typeface="Roboto"/>
              </a:rPr>
              <a:t>Has higher AUCs than model 1:  0.969, 0.947, and 0.946 on the training, test1, and test2 sets, respectively. There is a bigger gap between the training and test AUCs, suggesting the model may have a slightly higher variance than Model 1. However, the difference is not substantial, and the performance on the test sets is still very good. This model appears to have a low bias and a slightly higher variance compared to Model 1.</a:t>
            </a:r>
            <a:endParaRPr sz="16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US" sz="1600">
                <a:solidFill>
                  <a:srgbClr val="212121"/>
                </a:solidFill>
                <a:highlight>
                  <a:srgbClr val="FFFFFF"/>
                </a:highlight>
                <a:latin typeface="Roboto"/>
                <a:ea typeface="Roboto"/>
                <a:cs typeface="Roboto"/>
                <a:sym typeface="Roboto"/>
              </a:rPr>
              <a:t>Both models seem to have a good balance of bias and variance, given their performances on the test sets are relatively close to their performances on the training sets. But if you want to prioritize a model that likely has a lower variance (and thus may generalize slightly better to new data), Model 1 might be a slightly better choice. Conversely, if you want to prioritize the model with the lowest bias (and thus the highest performance on the training set), Model 2 might be the better choice.</a:t>
            </a:r>
            <a:endParaRPr sz="16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sz="16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500"/>
              </a:spcAft>
              <a:buClr>
                <a:schemeClr val="dk1"/>
              </a:buClr>
              <a:buSzPts val="1100"/>
              <a:buFont typeface="Arial"/>
              <a:buNone/>
            </a:pPr>
            <a:endParaRPr sz="1600">
              <a:solidFill>
                <a:srgbClr val="212121"/>
              </a:solidFill>
              <a:highlight>
                <a:srgbClr val="FFFFFF"/>
              </a:highlight>
              <a:latin typeface="Roboto"/>
              <a:ea typeface="Roboto"/>
              <a:cs typeface="Roboto"/>
              <a:sym typeface="Roboto"/>
            </a:endParaRPr>
          </a:p>
        </p:txBody>
      </p:sp>
      <p:pic>
        <p:nvPicPr>
          <p:cNvPr id="276" name="Google Shape;276;p17"/>
          <p:cNvPicPr preferRelativeResize="0"/>
          <p:nvPr/>
        </p:nvPicPr>
        <p:blipFill>
          <a:blip r:embed="rId3">
            <a:alphaModFix/>
          </a:blip>
          <a:stretch>
            <a:fillRect/>
          </a:stretch>
        </p:blipFill>
        <p:spPr>
          <a:xfrm>
            <a:off x="8680675" y="1796450"/>
            <a:ext cx="3120575" cy="2420914"/>
          </a:xfrm>
          <a:prstGeom prst="rect">
            <a:avLst/>
          </a:prstGeom>
          <a:noFill/>
          <a:ln>
            <a:noFill/>
          </a:ln>
        </p:spPr>
      </p:pic>
      <p:sp>
        <p:nvSpPr>
          <p:cNvPr id="277" name="Google Shape;277;p17"/>
          <p:cNvSpPr txBox="1"/>
          <p:nvPr/>
        </p:nvSpPr>
        <p:spPr>
          <a:xfrm>
            <a:off x="8615250" y="1373150"/>
            <a:ext cx="3186000" cy="4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Neural Network Model</a:t>
            </a:r>
            <a:endParaRPr sz="2000" b="1">
              <a:latin typeface="Calibri"/>
              <a:ea typeface="Calibri"/>
              <a:cs typeface="Calibri"/>
              <a:sym typeface="Calibri"/>
            </a:endParaRPr>
          </a:p>
        </p:txBody>
      </p:sp>
      <p:pic>
        <p:nvPicPr>
          <p:cNvPr id="278" name="Google Shape;278;p17"/>
          <p:cNvPicPr preferRelativeResize="0"/>
          <p:nvPr/>
        </p:nvPicPr>
        <p:blipFill>
          <a:blip r:embed="rId4">
            <a:alphaModFix/>
          </a:blip>
          <a:stretch>
            <a:fillRect/>
          </a:stretch>
        </p:blipFill>
        <p:spPr>
          <a:xfrm>
            <a:off x="8700100" y="4495575"/>
            <a:ext cx="3396501" cy="2237700"/>
          </a:xfrm>
          <a:prstGeom prst="rect">
            <a:avLst/>
          </a:prstGeom>
          <a:noFill/>
          <a:ln>
            <a:noFill/>
          </a:ln>
        </p:spPr>
      </p:pic>
      <p:sp>
        <p:nvSpPr>
          <p:cNvPr id="279" name="Google Shape;279;p17"/>
          <p:cNvSpPr txBox="1"/>
          <p:nvPr/>
        </p:nvSpPr>
        <p:spPr>
          <a:xfrm>
            <a:off x="8652950" y="4105550"/>
            <a:ext cx="3186000" cy="4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XGBoost Model</a:t>
            </a:r>
            <a:endParaRPr sz="2000" b="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Executive Summary</a:t>
            </a:r>
            <a:endParaRPr/>
          </a:p>
        </p:txBody>
      </p:sp>
      <p:cxnSp>
        <p:nvCxnSpPr>
          <p:cNvPr id="90" name="Google Shape;90;p2"/>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sp>
        <p:nvSpPr>
          <p:cNvPr id="91" name="Google Shape;91;p2"/>
          <p:cNvSpPr txBox="1"/>
          <p:nvPr/>
        </p:nvSpPr>
        <p:spPr>
          <a:xfrm>
            <a:off x="1039100" y="1313525"/>
            <a:ext cx="10382400" cy="76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Project Goal: </a:t>
            </a:r>
            <a:r>
              <a:rPr lang="en-US" sz="2000">
                <a:latin typeface="Calibri"/>
                <a:ea typeface="Calibri"/>
                <a:cs typeface="Calibri"/>
                <a:sym typeface="Calibri"/>
              </a:rPr>
              <a:t>To create a machine learning model that will predict a customer’s probability of default to accept or reject a customer for credit products.</a:t>
            </a:r>
            <a:endParaRPr sz="2600">
              <a:latin typeface="Calibri"/>
              <a:ea typeface="Calibri"/>
              <a:cs typeface="Calibri"/>
              <a:sym typeface="Calibri"/>
            </a:endParaRPr>
          </a:p>
        </p:txBody>
      </p:sp>
      <p:sp>
        <p:nvSpPr>
          <p:cNvPr id="92" name="Google Shape;92;p2"/>
          <p:cNvSpPr txBox="1"/>
          <p:nvPr/>
        </p:nvSpPr>
        <p:spPr>
          <a:xfrm>
            <a:off x="1039100" y="3741875"/>
            <a:ext cx="105156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chemeClr val="dk1"/>
                </a:solidFill>
                <a:latin typeface="Calibri"/>
                <a:ea typeface="Calibri"/>
                <a:cs typeface="Calibri"/>
                <a:sym typeface="Calibri"/>
              </a:rPr>
              <a:t>Recommendation: </a:t>
            </a:r>
            <a:r>
              <a:rPr lang="en-US" sz="2000" b="1" dirty="0" err="1">
                <a:solidFill>
                  <a:schemeClr val="dk1"/>
                </a:solidFill>
                <a:latin typeface="Calibri"/>
                <a:ea typeface="Calibri"/>
                <a:cs typeface="Calibri"/>
                <a:sym typeface="Calibri"/>
              </a:rPr>
              <a:t>XGBoost</a:t>
            </a:r>
            <a:r>
              <a:rPr lang="en-US" sz="2000" b="1" dirty="0">
                <a:solidFill>
                  <a:schemeClr val="dk1"/>
                </a:solidFill>
                <a:latin typeface="Calibri"/>
                <a:ea typeface="Calibri"/>
                <a:cs typeface="Calibri"/>
                <a:sym typeface="Calibri"/>
              </a:rPr>
              <a:t> Model - Aggressive Strategy</a:t>
            </a:r>
            <a:endParaRPr sz="2000" b="1" dirty="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US" sz="2000" dirty="0">
                <a:solidFill>
                  <a:schemeClr val="dk1"/>
                </a:solidFill>
                <a:latin typeface="Calibri"/>
                <a:ea typeface="Calibri"/>
                <a:cs typeface="Calibri"/>
                <a:sym typeface="Calibri"/>
              </a:rPr>
              <a:t>Probability of Default Acceptance Threshold: 0.5</a:t>
            </a:r>
            <a:endParaRPr sz="2000" dirty="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US" sz="2000" dirty="0">
                <a:solidFill>
                  <a:schemeClr val="dk1"/>
                </a:solidFill>
                <a:latin typeface="Calibri"/>
                <a:ea typeface="Calibri"/>
                <a:cs typeface="Calibri"/>
                <a:sym typeface="Calibri"/>
              </a:rPr>
              <a:t>Maintains Default Rate less than 10%</a:t>
            </a:r>
            <a:endParaRPr sz="2000" dirty="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US" sz="2000" dirty="0">
                <a:solidFill>
                  <a:schemeClr val="dk1"/>
                </a:solidFill>
                <a:latin typeface="Calibri"/>
                <a:ea typeface="Calibri"/>
                <a:cs typeface="Calibri"/>
                <a:sym typeface="Calibri"/>
              </a:rPr>
              <a:t>Maximizes Revenue: </a:t>
            </a:r>
            <a:r>
              <a:rPr lang="en-US" sz="2000">
                <a:solidFill>
                  <a:schemeClr val="dk1"/>
                </a:solidFill>
                <a:latin typeface="Calibri"/>
                <a:ea typeface="Calibri"/>
                <a:cs typeface="Calibri"/>
                <a:sym typeface="Calibri"/>
              </a:rPr>
              <a:t>$1432</a:t>
            </a:r>
            <a:endParaRPr sz="2200" dirty="0">
              <a:solidFill>
                <a:schemeClr val="dk1"/>
              </a:solidFill>
              <a:latin typeface="Calibri"/>
              <a:ea typeface="Calibri"/>
              <a:cs typeface="Calibri"/>
              <a:sym typeface="Calibri"/>
            </a:endParaRPr>
          </a:p>
        </p:txBody>
      </p:sp>
      <p:sp>
        <p:nvSpPr>
          <p:cNvPr id="93" name="Google Shape;93;p2"/>
          <p:cNvSpPr txBox="1"/>
          <p:nvPr/>
        </p:nvSpPr>
        <p:spPr>
          <a:xfrm>
            <a:off x="1059025" y="2026300"/>
            <a:ext cx="9377400" cy="16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b="1" dirty="0">
                <a:solidFill>
                  <a:schemeClr val="dk1"/>
                </a:solidFill>
                <a:latin typeface="Calibri"/>
                <a:ea typeface="Calibri"/>
                <a:cs typeface="Calibri"/>
                <a:sym typeface="Calibri"/>
              </a:rPr>
              <a:t>Company Benefits:</a:t>
            </a:r>
            <a:endParaRPr sz="2000" b="1" dirty="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US" sz="2000" dirty="0">
                <a:solidFill>
                  <a:schemeClr val="dk1"/>
                </a:solidFill>
                <a:latin typeface="Calibri"/>
                <a:ea typeface="Calibri"/>
                <a:cs typeface="Calibri"/>
                <a:sym typeface="Calibri"/>
              </a:rPr>
              <a:t>Automation of Credit Decision Making</a:t>
            </a:r>
            <a:endParaRPr sz="2000" dirty="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US" sz="2000" dirty="0">
                <a:solidFill>
                  <a:schemeClr val="dk1"/>
                </a:solidFill>
                <a:latin typeface="Calibri"/>
                <a:ea typeface="Calibri"/>
                <a:cs typeface="Calibri"/>
                <a:sym typeface="Calibri"/>
              </a:rPr>
              <a:t>Increased Efficiency</a:t>
            </a:r>
            <a:endParaRPr sz="2000" dirty="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US" sz="2000" dirty="0">
                <a:solidFill>
                  <a:schemeClr val="dk1"/>
                </a:solidFill>
                <a:latin typeface="Calibri"/>
                <a:ea typeface="Calibri"/>
                <a:cs typeface="Calibri"/>
                <a:sym typeface="Calibri"/>
              </a:rPr>
              <a:t>Less Human Error</a:t>
            </a:r>
            <a:endParaRPr sz="2000" dirty="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US" sz="2000" dirty="0">
                <a:solidFill>
                  <a:schemeClr val="dk1"/>
                </a:solidFill>
                <a:latin typeface="Calibri"/>
                <a:ea typeface="Calibri"/>
                <a:cs typeface="Calibri"/>
                <a:sym typeface="Calibri"/>
              </a:rPr>
              <a:t>Allows employees to focus on more complex credit decisions</a:t>
            </a:r>
            <a:endParaRPr sz="20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600" dirty="0">
              <a:solidFill>
                <a:schemeClr val="dk1"/>
              </a:solidFill>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Strategy</a:t>
            </a:r>
            <a:endParaRPr/>
          </a:p>
        </p:txBody>
      </p:sp>
      <p:cxnSp>
        <p:nvCxnSpPr>
          <p:cNvPr id="285" name="Google Shape;285;p18"/>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pic>
        <p:nvPicPr>
          <p:cNvPr id="286" name="Google Shape;286;p18"/>
          <p:cNvPicPr preferRelativeResize="0"/>
          <p:nvPr/>
        </p:nvPicPr>
        <p:blipFill>
          <a:blip r:embed="rId3">
            <a:alphaModFix/>
          </a:blip>
          <a:stretch>
            <a:fillRect/>
          </a:stretch>
        </p:blipFill>
        <p:spPr>
          <a:xfrm>
            <a:off x="0" y="1328975"/>
            <a:ext cx="7963432" cy="2796674"/>
          </a:xfrm>
          <a:prstGeom prst="rect">
            <a:avLst/>
          </a:prstGeom>
          <a:noFill/>
          <a:ln>
            <a:noFill/>
          </a:ln>
        </p:spPr>
      </p:pic>
      <p:sp>
        <p:nvSpPr>
          <p:cNvPr id="287" name="Google Shape;287;p18"/>
          <p:cNvSpPr/>
          <p:nvPr/>
        </p:nvSpPr>
        <p:spPr>
          <a:xfrm>
            <a:off x="200425" y="3267200"/>
            <a:ext cx="7763100" cy="62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txBox="1"/>
          <p:nvPr/>
        </p:nvSpPr>
        <p:spPr>
          <a:xfrm>
            <a:off x="5437875" y="2166350"/>
            <a:ext cx="2696700" cy="6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Revenue Function</a:t>
            </a:r>
            <a:endParaRPr sz="2400" b="1">
              <a:latin typeface="Calibri"/>
              <a:ea typeface="Calibri"/>
              <a:cs typeface="Calibri"/>
              <a:sym typeface="Calibri"/>
            </a:endParaRPr>
          </a:p>
        </p:txBody>
      </p:sp>
      <p:cxnSp>
        <p:nvCxnSpPr>
          <p:cNvPr id="289" name="Google Shape;289;p18"/>
          <p:cNvCxnSpPr/>
          <p:nvPr/>
        </p:nvCxnSpPr>
        <p:spPr>
          <a:xfrm flipH="1">
            <a:off x="6002600" y="2674750"/>
            <a:ext cx="497700" cy="497700"/>
          </a:xfrm>
          <a:prstGeom prst="straightConnector1">
            <a:avLst/>
          </a:prstGeom>
          <a:noFill/>
          <a:ln w="9525" cap="flat" cmpd="sng">
            <a:solidFill>
              <a:schemeClr val="dk2"/>
            </a:solidFill>
            <a:prstDash val="solid"/>
            <a:round/>
            <a:headEnd type="none" w="med" len="med"/>
            <a:tailEnd type="triangle" w="med" len="med"/>
          </a:ln>
        </p:spPr>
      </p:cxnSp>
      <p:sp>
        <p:nvSpPr>
          <p:cNvPr id="290" name="Google Shape;290;p18"/>
          <p:cNvSpPr txBox="1"/>
          <p:nvPr/>
        </p:nvSpPr>
        <p:spPr>
          <a:xfrm>
            <a:off x="7963525" y="1328975"/>
            <a:ext cx="4228500" cy="552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Calibri"/>
                <a:ea typeface="Calibri"/>
                <a:cs typeface="Calibri"/>
                <a:sym typeface="Calibri"/>
              </a:rPr>
              <a:t>Option #1: Conservative Strategy</a:t>
            </a:r>
            <a:endParaRPr sz="1800" b="1"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dirty="0">
                <a:latin typeface="Calibri"/>
                <a:ea typeface="Calibri"/>
                <a:cs typeface="Calibri"/>
                <a:sym typeface="Calibri"/>
              </a:rPr>
              <a:t>Threshold: 0.3</a:t>
            </a:r>
            <a:endParaRPr sz="1800"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dirty="0">
                <a:latin typeface="Calibri"/>
                <a:ea typeface="Calibri"/>
                <a:cs typeface="Calibri"/>
                <a:sym typeface="Calibri"/>
              </a:rPr>
              <a:t>Estimated Default Rate: 3%</a:t>
            </a:r>
            <a:endParaRPr sz="1800"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dirty="0">
                <a:latin typeface="Calibri"/>
                <a:ea typeface="Calibri"/>
                <a:cs typeface="Calibri"/>
                <a:sym typeface="Calibri"/>
              </a:rPr>
              <a:t>Expected Revenue: $1335</a:t>
            </a: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a:p>
            <a:pPr marL="0" lvl="0" indent="0" algn="l" rtl="0">
              <a:spcBef>
                <a:spcPts val="0"/>
              </a:spcBef>
              <a:spcAft>
                <a:spcPts val="0"/>
              </a:spcAft>
              <a:buNone/>
            </a:pPr>
            <a:r>
              <a:rPr lang="en-US" sz="1800" dirty="0">
                <a:latin typeface="Calibri"/>
                <a:ea typeface="Calibri"/>
                <a:cs typeface="Calibri"/>
                <a:sym typeface="Calibri"/>
              </a:rPr>
              <a:t>As we increase the threshold, the model becomes more aggressive, accepting customers with higher probability of default.</a:t>
            </a: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a:p>
            <a:pPr marL="0" lvl="0" indent="0" algn="l" rtl="0">
              <a:spcBef>
                <a:spcPts val="0"/>
              </a:spcBef>
              <a:spcAft>
                <a:spcPts val="0"/>
              </a:spcAft>
              <a:buNone/>
            </a:pPr>
            <a:r>
              <a:rPr lang="en-US" sz="1800" b="1" dirty="0">
                <a:latin typeface="Calibri"/>
                <a:ea typeface="Calibri"/>
                <a:cs typeface="Calibri"/>
                <a:sym typeface="Calibri"/>
              </a:rPr>
              <a:t>Option #2: Aggressive Strategy</a:t>
            </a:r>
            <a:endParaRPr sz="1800" b="1" dirty="0">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Threshold: 0.5</a:t>
            </a: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Estimated Default Rate: 8%</a:t>
            </a: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Expected Revenue: $1453.00</a:t>
            </a: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r>
              <a:rPr lang="en-US" sz="1800" b="1" dirty="0">
                <a:solidFill>
                  <a:schemeClr val="dk1"/>
                </a:solidFill>
                <a:latin typeface="Calibri"/>
                <a:ea typeface="Calibri"/>
                <a:cs typeface="Calibri"/>
                <a:sym typeface="Calibri"/>
              </a:rPr>
              <a:t>Recommendation: Aggressive Strategy</a:t>
            </a:r>
            <a:endParaRPr sz="1800" b="1"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Maximize Revenue</a:t>
            </a: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Default Rate less than 10%</a:t>
            </a:r>
            <a:endParaRPr sz="1800" dirty="0">
              <a:solidFill>
                <a:schemeClr val="dk1"/>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6810C8BD-1420-C203-0A1D-6F21DE0E6ADA}"/>
              </a:ext>
            </a:extLst>
          </p:cNvPr>
          <p:cNvGraphicFramePr>
            <a:graphicFrameLocks noGrp="1"/>
          </p:cNvGraphicFramePr>
          <p:nvPr>
            <p:extLst>
              <p:ext uri="{D42A27DB-BD31-4B8C-83A1-F6EECF244321}">
                <p14:modId xmlns:p14="http://schemas.microsoft.com/office/powerpoint/2010/main" val="2101842454"/>
              </p:ext>
            </p:extLst>
          </p:nvPr>
        </p:nvGraphicFramePr>
        <p:xfrm>
          <a:off x="471949" y="4368050"/>
          <a:ext cx="7030066" cy="1927551"/>
        </p:xfrm>
        <a:graphic>
          <a:graphicData uri="http://schemas.openxmlformats.org/drawingml/2006/table">
            <a:tbl>
              <a:tblPr>
                <a:tableStyleId>{5C22544A-7EE6-4342-B048-85BDC9FD1C3A}</a:tableStyleId>
              </a:tblPr>
              <a:tblGrid>
                <a:gridCol w="909550">
                  <a:extLst>
                    <a:ext uri="{9D8B030D-6E8A-4147-A177-3AD203B41FA5}">
                      <a16:colId xmlns:a16="http://schemas.microsoft.com/office/drawing/2014/main" val="959876442"/>
                    </a:ext>
                  </a:extLst>
                </a:gridCol>
                <a:gridCol w="909550">
                  <a:extLst>
                    <a:ext uri="{9D8B030D-6E8A-4147-A177-3AD203B41FA5}">
                      <a16:colId xmlns:a16="http://schemas.microsoft.com/office/drawing/2014/main" val="2531664792"/>
                    </a:ext>
                  </a:extLst>
                </a:gridCol>
                <a:gridCol w="909550">
                  <a:extLst>
                    <a:ext uri="{9D8B030D-6E8A-4147-A177-3AD203B41FA5}">
                      <a16:colId xmlns:a16="http://schemas.microsoft.com/office/drawing/2014/main" val="1201643282"/>
                    </a:ext>
                  </a:extLst>
                </a:gridCol>
                <a:gridCol w="1326429">
                  <a:extLst>
                    <a:ext uri="{9D8B030D-6E8A-4147-A177-3AD203B41FA5}">
                      <a16:colId xmlns:a16="http://schemas.microsoft.com/office/drawing/2014/main" val="159255863"/>
                    </a:ext>
                  </a:extLst>
                </a:gridCol>
                <a:gridCol w="909550">
                  <a:extLst>
                    <a:ext uri="{9D8B030D-6E8A-4147-A177-3AD203B41FA5}">
                      <a16:colId xmlns:a16="http://schemas.microsoft.com/office/drawing/2014/main" val="944111895"/>
                    </a:ext>
                  </a:extLst>
                </a:gridCol>
                <a:gridCol w="1155887">
                  <a:extLst>
                    <a:ext uri="{9D8B030D-6E8A-4147-A177-3AD203B41FA5}">
                      <a16:colId xmlns:a16="http://schemas.microsoft.com/office/drawing/2014/main" val="2175236078"/>
                    </a:ext>
                  </a:extLst>
                </a:gridCol>
                <a:gridCol w="909550">
                  <a:extLst>
                    <a:ext uri="{9D8B030D-6E8A-4147-A177-3AD203B41FA5}">
                      <a16:colId xmlns:a16="http://schemas.microsoft.com/office/drawing/2014/main" val="280179002"/>
                    </a:ext>
                  </a:extLst>
                </a:gridCol>
              </a:tblGrid>
              <a:tr h="218424">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Train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Test1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Test2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676514"/>
                  </a:ext>
                </a:extLst>
              </a:tr>
              <a:tr h="394598">
                <a:tc>
                  <a:txBody>
                    <a:bodyPr/>
                    <a:lstStyle/>
                    <a:p>
                      <a:pPr algn="l" fontAlgn="b"/>
                      <a:r>
                        <a:rPr lang="en-US" sz="1100" u="none" strike="noStrike">
                          <a:effectLst/>
                        </a:rPr>
                        <a:t>Threshold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Defaut_Rate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Revenue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Default_Rate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Revenue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Default_Rate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Revenue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74963822"/>
                  </a:ext>
                </a:extLst>
              </a:tr>
              <a:tr h="218424">
                <a:tc>
                  <a:txBody>
                    <a:bodyPr/>
                    <a:lstStyle/>
                    <a:p>
                      <a:pPr algn="l" fontAlgn="ctr"/>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050" u="none" strike="noStrike">
                          <a:effectLst/>
                        </a:rPr>
                        <a:t>0.016</a:t>
                      </a:r>
                      <a:endParaRPr lang="en-US" sz="1050" b="0" i="0" u="none" strike="noStrike">
                        <a:solidFill>
                          <a:srgbClr val="000000"/>
                        </a:solidFill>
                        <a:effectLst/>
                        <a:latin typeface="Courier New" panose="02070309020205020404" pitchFamily="49" charset="0"/>
                      </a:endParaRPr>
                    </a:p>
                  </a:txBody>
                  <a:tcPr marL="7620" marR="7620" marT="7620" marB="0" anchor="ctr"/>
                </a:tc>
                <a:tc>
                  <a:txBody>
                    <a:bodyPr/>
                    <a:lstStyle/>
                    <a:p>
                      <a:pPr algn="ctr" fontAlgn="ctr"/>
                      <a:r>
                        <a:rPr lang="en-US" sz="1100" u="none" strike="noStrike" dirty="0">
                          <a:effectLst/>
                        </a:rPr>
                        <a:t>1261.97</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0.015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dirty="0">
                          <a:effectLst/>
                        </a:rPr>
                        <a:t>1306</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0.016</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1262</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58382557"/>
                  </a:ext>
                </a:extLst>
              </a:tr>
              <a:tr h="219221">
                <a:tc>
                  <a:txBody>
                    <a:bodyPr/>
                    <a:lstStyle/>
                    <a:p>
                      <a:pPr algn="r" fontAlgn="ctr"/>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0.031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1335.63</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0.028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1382</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0.031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1335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08740472"/>
                  </a:ext>
                </a:extLst>
              </a:tr>
              <a:tr h="219221">
                <a:tc>
                  <a:txBody>
                    <a:bodyPr/>
                    <a:lstStyle/>
                    <a:p>
                      <a:pPr algn="r" fontAlgn="ctr"/>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0.046</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1380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0.044</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1421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0.046</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1390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52471970"/>
                  </a:ext>
                </a:extLst>
              </a:tr>
              <a:tr h="219221">
                <a:tc>
                  <a:txBody>
                    <a:bodyPr/>
                    <a:lstStyle/>
                    <a:p>
                      <a:pPr algn="r" fontAlgn="ctr"/>
                      <a:r>
                        <a:rPr lang="en-US" sz="1100" u="none" strike="noStrike">
                          <a:effectLst/>
                        </a:rPr>
                        <a:t>0.4</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0.063</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1409</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0.058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1445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0.063</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1409</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22781684"/>
                  </a:ext>
                </a:extLst>
              </a:tr>
              <a:tr h="219221">
                <a:tc>
                  <a:txBody>
                    <a:bodyPr/>
                    <a:lstStyle/>
                    <a:p>
                      <a:pPr algn="r" fontAlgn="ctr"/>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1432</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0.075</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1464</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0.08</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1425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3368466"/>
                  </a:ext>
                </a:extLst>
              </a:tr>
              <a:tr h="219221">
                <a:tc>
                  <a:txBody>
                    <a:bodyPr/>
                    <a:lstStyle/>
                    <a:p>
                      <a:pPr algn="r" fontAlgn="ctr"/>
                      <a:r>
                        <a:rPr lang="en-US" sz="1100" u="none" strike="noStrike">
                          <a:effectLst/>
                        </a:rPr>
                        <a:t>0.6</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1453</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0.0981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1480</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US" sz="1100" u="none" strike="noStrike" dirty="0">
                          <a:effectLst/>
                        </a:rPr>
                        <a:t>1453</a:t>
                      </a:r>
                      <a:endParaRPr lang="en-US"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3072792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Data</a:t>
            </a:r>
            <a:endParaRPr/>
          </a:p>
        </p:txBody>
      </p:sp>
      <p:cxnSp>
        <p:nvCxnSpPr>
          <p:cNvPr id="100" name="Google Shape;100;p3"/>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sp>
        <p:nvSpPr>
          <p:cNvPr id="101" name="Google Shape;101;p3"/>
          <p:cNvSpPr txBox="1"/>
          <p:nvPr/>
        </p:nvSpPr>
        <p:spPr>
          <a:xfrm>
            <a:off x="870700" y="1518675"/>
            <a:ext cx="4508100" cy="8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Customer Credit Data based on the following features: </a:t>
            </a:r>
            <a:endParaRPr sz="2400" b="1">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p:txBody>
      </p:sp>
      <p:pic>
        <p:nvPicPr>
          <p:cNvPr id="102" name="Google Shape;102;p3"/>
          <p:cNvPicPr preferRelativeResize="0"/>
          <p:nvPr/>
        </p:nvPicPr>
        <p:blipFill>
          <a:blip r:embed="rId3">
            <a:alphaModFix/>
          </a:blip>
          <a:stretch>
            <a:fillRect/>
          </a:stretch>
        </p:blipFill>
        <p:spPr>
          <a:xfrm>
            <a:off x="952500" y="2397975"/>
            <a:ext cx="2996050" cy="2250925"/>
          </a:xfrm>
          <a:prstGeom prst="rect">
            <a:avLst/>
          </a:prstGeom>
          <a:noFill/>
          <a:ln>
            <a:noFill/>
          </a:ln>
        </p:spPr>
      </p:pic>
      <p:sp>
        <p:nvSpPr>
          <p:cNvPr id="103" name="Google Shape;103;p3"/>
          <p:cNvSpPr txBox="1"/>
          <p:nvPr/>
        </p:nvSpPr>
        <p:spPr>
          <a:xfrm>
            <a:off x="876300" y="4687625"/>
            <a:ext cx="3836700" cy="8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Includes up to 13 months of historical customer data.</a:t>
            </a:r>
            <a:endParaRPr sz="2400" b="1">
              <a:latin typeface="Calibri"/>
              <a:ea typeface="Calibri"/>
              <a:cs typeface="Calibri"/>
              <a:sym typeface="Calibri"/>
            </a:endParaRPr>
          </a:p>
        </p:txBody>
      </p:sp>
      <p:pic>
        <p:nvPicPr>
          <p:cNvPr id="104" name="Google Shape;104;p3"/>
          <p:cNvPicPr preferRelativeResize="0"/>
          <p:nvPr/>
        </p:nvPicPr>
        <p:blipFill>
          <a:blip r:embed="rId4">
            <a:alphaModFix/>
          </a:blip>
          <a:stretch>
            <a:fillRect/>
          </a:stretch>
        </p:blipFill>
        <p:spPr>
          <a:xfrm>
            <a:off x="952500" y="5605650"/>
            <a:ext cx="2500475" cy="1099600"/>
          </a:xfrm>
          <a:prstGeom prst="rect">
            <a:avLst/>
          </a:prstGeom>
          <a:noFill/>
          <a:ln>
            <a:noFill/>
          </a:ln>
        </p:spPr>
      </p:pic>
      <p:pic>
        <p:nvPicPr>
          <p:cNvPr id="105" name="Google Shape;105;p3"/>
          <p:cNvPicPr preferRelativeResize="0"/>
          <p:nvPr/>
        </p:nvPicPr>
        <p:blipFill>
          <a:blip r:embed="rId5">
            <a:alphaModFix/>
          </a:blip>
          <a:stretch>
            <a:fillRect/>
          </a:stretch>
        </p:blipFill>
        <p:spPr>
          <a:xfrm>
            <a:off x="5546178" y="1907450"/>
            <a:ext cx="5788572" cy="4086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Features</a:t>
            </a:r>
            <a:endParaRPr/>
          </a:p>
        </p:txBody>
      </p:sp>
      <p:cxnSp>
        <p:nvCxnSpPr>
          <p:cNvPr id="111" name="Google Shape;111;p4"/>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pic>
        <p:nvPicPr>
          <p:cNvPr id="112" name="Google Shape;112;p4"/>
          <p:cNvPicPr preferRelativeResize="0"/>
          <p:nvPr/>
        </p:nvPicPr>
        <p:blipFill>
          <a:blip r:embed="rId3">
            <a:alphaModFix/>
          </a:blip>
          <a:stretch>
            <a:fillRect/>
          </a:stretch>
        </p:blipFill>
        <p:spPr>
          <a:xfrm>
            <a:off x="7305600" y="1548015"/>
            <a:ext cx="4886400" cy="3022760"/>
          </a:xfrm>
          <a:prstGeom prst="rect">
            <a:avLst/>
          </a:prstGeom>
          <a:noFill/>
          <a:ln>
            <a:noFill/>
          </a:ln>
        </p:spPr>
      </p:pic>
      <p:pic>
        <p:nvPicPr>
          <p:cNvPr id="113" name="Google Shape;113;p4"/>
          <p:cNvPicPr preferRelativeResize="0"/>
          <p:nvPr/>
        </p:nvPicPr>
        <p:blipFill>
          <a:blip r:embed="rId4">
            <a:alphaModFix/>
          </a:blip>
          <a:stretch>
            <a:fillRect/>
          </a:stretch>
        </p:blipFill>
        <p:spPr>
          <a:xfrm>
            <a:off x="240850" y="1475450"/>
            <a:ext cx="7064749" cy="316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Feature Engineering</a:t>
            </a:r>
            <a:endParaRPr/>
          </a:p>
        </p:txBody>
      </p:sp>
      <p:cxnSp>
        <p:nvCxnSpPr>
          <p:cNvPr id="119" name="Google Shape;119;p5"/>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pic>
        <p:nvPicPr>
          <p:cNvPr id="120" name="Google Shape;120;p5"/>
          <p:cNvPicPr preferRelativeResize="0"/>
          <p:nvPr/>
        </p:nvPicPr>
        <p:blipFill>
          <a:blip r:embed="rId3">
            <a:alphaModFix/>
          </a:blip>
          <a:stretch>
            <a:fillRect/>
          </a:stretch>
        </p:blipFill>
        <p:spPr>
          <a:xfrm>
            <a:off x="345025" y="2758025"/>
            <a:ext cx="7856275" cy="794600"/>
          </a:xfrm>
          <a:prstGeom prst="rect">
            <a:avLst/>
          </a:prstGeom>
          <a:noFill/>
          <a:ln>
            <a:noFill/>
          </a:ln>
        </p:spPr>
      </p:pic>
      <p:sp>
        <p:nvSpPr>
          <p:cNvPr id="121" name="Google Shape;121;p5"/>
          <p:cNvSpPr txBox="1"/>
          <p:nvPr/>
        </p:nvSpPr>
        <p:spPr>
          <a:xfrm>
            <a:off x="223800" y="1426475"/>
            <a:ext cx="11014500" cy="11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To aggregate customers with less than 13 months of historical data, numerical and categorical features were grouped by customer_ID and the mean value was calculated for each customer.</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r>
              <a:rPr lang="en-US" sz="2000">
                <a:latin typeface="Calibri"/>
                <a:ea typeface="Calibri"/>
                <a:cs typeface="Calibri"/>
                <a:sym typeface="Calibri"/>
              </a:rPr>
              <a:t>Code:</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pic>
        <p:nvPicPr>
          <p:cNvPr id="122" name="Google Shape;122;p5"/>
          <p:cNvPicPr preferRelativeResize="0"/>
          <p:nvPr/>
        </p:nvPicPr>
        <p:blipFill>
          <a:blip r:embed="rId4">
            <a:alphaModFix/>
          </a:blip>
          <a:stretch>
            <a:fillRect/>
          </a:stretch>
        </p:blipFill>
        <p:spPr>
          <a:xfrm>
            <a:off x="345025" y="3632550"/>
            <a:ext cx="7741399" cy="863250"/>
          </a:xfrm>
          <a:prstGeom prst="rect">
            <a:avLst/>
          </a:prstGeom>
          <a:noFill/>
          <a:ln>
            <a:noFill/>
          </a:ln>
        </p:spPr>
      </p:pic>
      <p:pic>
        <p:nvPicPr>
          <p:cNvPr id="123" name="Google Shape;123;p5"/>
          <p:cNvPicPr preferRelativeResize="0"/>
          <p:nvPr/>
        </p:nvPicPr>
        <p:blipFill>
          <a:blip r:embed="rId5">
            <a:alphaModFix/>
          </a:blip>
          <a:stretch>
            <a:fillRect/>
          </a:stretch>
        </p:blipFill>
        <p:spPr>
          <a:xfrm>
            <a:off x="333913" y="4543750"/>
            <a:ext cx="7763633" cy="794600"/>
          </a:xfrm>
          <a:prstGeom prst="rect">
            <a:avLst/>
          </a:prstGeom>
          <a:noFill/>
          <a:ln>
            <a:noFill/>
          </a:ln>
        </p:spPr>
      </p:pic>
      <p:pic>
        <p:nvPicPr>
          <p:cNvPr id="124" name="Google Shape;124;p5"/>
          <p:cNvPicPr preferRelativeResize="0"/>
          <p:nvPr/>
        </p:nvPicPr>
        <p:blipFill>
          <a:blip r:embed="rId6">
            <a:alphaModFix/>
          </a:blip>
          <a:stretch>
            <a:fillRect/>
          </a:stretch>
        </p:blipFill>
        <p:spPr>
          <a:xfrm>
            <a:off x="345038" y="5414553"/>
            <a:ext cx="7741401" cy="13567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25b921f2dbb_0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Feature Engineering (continued)</a:t>
            </a:r>
            <a:endParaRPr/>
          </a:p>
        </p:txBody>
      </p:sp>
      <p:cxnSp>
        <p:nvCxnSpPr>
          <p:cNvPr id="130" name="Google Shape;130;g25b921f2dbb_0_12"/>
          <p:cNvCxnSpPr/>
          <p:nvPr/>
        </p:nvCxnSpPr>
        <p:spPr>
          <a:xfrm>
            <a:off x="952500" y="1328984"/>
            <a:ext cx="10382400" cy="0"/>
          </a:xfrm>
          <a:prstGeom prst="straightConnector1">
            <a:avLst/>
          </a:prstGeom>
          <a:noFill/>
          <a:ln w="25400" cap="flat" cmpd="sng">
            <a:solidFill>
              <a:srgbClr val="8DA9DB"/>
            </a:solidFill>
            <a:prstDash val="solid"/>
            <a:miter lim="800000"/>
            <a:headEnd type="none" w="sm" len="sm"/>
            <a:tailEnd type="none" w="sm" len="sm"/>
          </a:ln>
        </p:spPr>
      </p:cxnSp>
      <p:pic>
        <p:nvPicPr>
          <p:cNvPr id="131" name="Google Shape;131;g25b921f2dbb_0_12"/>
          <p:cNvPicPr preferRelativeResize="0"/>
          <p:nvPr/>
        </p:nvPicPr>
        <p:blipFill>
          <a:blip r:embed="rId3">
            <a:alphaModFix/>
          </a:blip>
          <a:stretch>
            <a:fillRect/>
          </a:stretch>
        </p:blipFill>
        <p:spPr>
          <a:xfrm>
            <a:off x="447675" y="2314575"/>
            <a:ext cx="11296650" cy="2228850"/>
          </a:xfrm>
          <a:prstGeom prst="rect">
            <a:avLst/>
          </a:prstGeom>
          <a:noFill/>
          <a:ln>
            <a:noFill/>
          </a:ln>
        </p:spPr>
      </p:pic>
      <p:sp>
        <p:nvSpPr>
          <p:cNvPr id="132" name="Google Shape;132;g25b921f2dbb_0_12"/>
          <p:cNvSpPr txBox="1"/>
          <p:nvPr/>
        </p:nvSpPr>
        <p:spPr>
          <a:xfrm>
            <a:off x="1913850" y="1858350"/>
            <a:ext cx="8459700" cy="8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latin typeface="Calibri"/>
                <a:ea typeface="Calibri"/>
                <a:cs typeface="Calibri"/>
                <a:sym typeface="Calibri"/>
              </a:rPr>
              <a:t>Summary Statistics for Top 5 Features with Highest SHAP values</a:t>
            </a:r>
            <a:endParaRPr sz="2300" b="1">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Data Processing – One Hot Encoding</a:t>
            </a:r>
            <a:endParaRPr/>
          </a:p>
        </p:txBody>
      </p:sp>
      <p:cxnSp>
        <p:nvCxnSpPr>
          <p:cNvPr id="138" name="Google Shape;138;p6"/>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pic>
        <p:nvPicPr>
          <p:cNvPr id="139" name="Google Shape;139;p6"/>
          <p:cNvPicPr preferRelativeResize="0"/>
          <p:nvPr/>
        </p:nvPicPr>
        <p:blipFill>
          <a:blip r:embed="rId3">
            <a:alphaModFix/>
          </a:blip>
          <a:stretch>
            <a:fillRect/>
          </a:stretch>
        </p:blipFill>
        <p:spPr>
          <a:xfrm>
            <a:off x="200025" y="1954963"/>
            <a:ext cx="11887200" cy="1023483"/>
          </a:xfrm>
          <a:prstGeom prst="rect">
            <a:avLst/>
          </a:prstGeom>
          <a:noFill/>
          <a:ln>
            <a:noFill/>
          </a:ln>
        </p:spPr>
      </p:pic>
      <p:sp>
        <p:nvSpPr>
          <p:cNvPr id="140" name="Google Shape;140;p6"/>
          <p:cNvSpPr txBox="1"/>
          <p:nvPr/>
        </p:nvSpPr>
        <p:spPr>
          <a:xfrm>
            <a:off x="119350" y="1454725"/>
            <a:ext cx="5699400" cy="5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Code to perform One-Hot Encoding:</a:t>
            </a:r>
            <a:endParaRPr sz="2400" b="1">
              <a:latin typeface="Calibri"/>
              <a:ea typeface="Calibri"/>
              <a:cs typeface="Calibri"/>
              <a:sym typeface="Calibri"/>
            </a:endParaRPr>
          </a:p>
        </p:txBody>
      </p:sp>
      <p:sp>
        <p:nvSpPr>
          <p:cNvPr id="141" name="Google Shape;141;p6"/>
          <p:cNvSpPr txBox="1"/>
          <p:nvPr/>
        </p:nvSpPr>
        <p:spPr>
          <a:xfrm>
            <a:off x="200025" y="3395125"/>
            <a:ext cx="5203200" cy="5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Data before One-Hot Encoding:</a:t>
            </a:r>
            <a:endParaRPr sz="2400" b="1">
              <a:latin typeface="Calibri"/>
              <a:ea typeface="Calibri"/>
              <a:cs typeface="Calibri"/>
              <a:sym typeface="Calibri"/>
            </a:endParaRPr>
          </a:p>
        </p:txBody>
      </p:sp>
      <p:pic>
        <p:nvPicPr>
          <p:cNvPr id="142" name="Google Shape;142;p6"/>
          <p:cNvPicPr preferRelativeResize="0"/>
          <p:nvPr/>
        </p:nvPicPr>
        <p:blipFill>
          <a:blip r:embed="rId4">
            <a:alphaModFix/>
          </a:blip>
          <a:stretch>
            <a:fillRect/>
          </a:stretch>
        </p:blipFill>
        <p:spPr>
          <a:xfrm>
            <a:off x="312275" y="3971725"/>
            <a:ext cx="5314341" cy="1881575"/>
          </a:xfrm>
          <a:prstGeom prst="rect">
            <a:avLst/>
          </a:prstGeom>
          <a:noFill/>
          <a:ln>
            <a:noFill/>
          </a:ln>
        </p:spPr>
      </p:pic>
      <p:pic>
        <p:nvPicPr>
          <p:cNvPr id="143" name="Google Shape;143;p6"/>
          <p:cNvPicPr preferRelativeResize="0"/>
          <p:nvPr/>
        </p:nvPicPr>
        <p:blipFill>
          <a:blip r:embed="rId5">
            <a:alphaModFix/>
          </a:blip>
          <a:stretch>
            <a:fillRect/>
          </a:stretch>
        </p:blipFill>
        <p:spPr>
          <a:xfrm>
            <a:off x="5715501" y="3985446"/>
            <a:ext cx="6371724" cy="1881583"/>
          </a:xfrm>
          <a:prstGeom prst="rect">
            <a:avLst/>
          </a:prstGeom>
          <a:noFill/>
          <a:ln>
            <a:noFill/>
          </a:ln>
        </p:spPr>
      </p:pic>
      <p:sp>
        <p:nvSpPr>
          <p:cNvPr id="144" name="Google Shape;144;p6"/>
          <p:cNvSpPr txBox="1"/>
          <p:nvPr/>
        </p:nvSpPr>
        <p:spPr>
          <a:xfrm>
            <a:off x="5715500" y="3422250"/>
            <a:ext cx="5203200" cy="5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Data after One-Hot Encoding:</a:t>
            </a:r>
            <a:endParaRPr sz="2400" b="1">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Feature Selection</a:t>
            </a:r>
            <a:endParaRPr/>
          </a:p>
        </p:txBody>
      </p:sp>
      <p:cxnSp>
        <p:nvCxnSpPr>
          <p:cNvPr id="150" name="Google Shape;150;p7"/>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sp>
        <p:nvSpPr>
          <p:cNvPr id="151" name="Google Shape;151;p7"/>
          <p:cNvSpPr txBox="1"/>
          <p:nvPr/>
        </p:nvSpPr>
        <p:spPr>
          <a:xfrm>
            <a:off x="1072438" y="1474600"/>
            <a:ext cx="6203700" cy="14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latin typeface="Calibri"/>
                <a:ea typeface="Calibri"/>
                <a:cs typeface="Calibri"/>
                <a:sym typeface="Calibri"/>
              </a:rPr>
              <a:t>Features with Feature Importance higher than 0.5% were used to build the XGBoost model. </a:t>
            </a:r>
            <a:endParaRPr sz="150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US" sz="1500">
                <a:latin typeface="Calibri"/>
                <a:ea typeface="Calibri"/>
                <a:cs typeface="Calibri"/>
                <a:sym typeface="Calibri"/>
              </a:rPr>
              <a:t>A feature importance of 0.5% means that the corresponding feature contributes approximately 0.5% to the predictive power of the machine learning model.</a:t>
            </a:r>
            <a:endParaRPr sz="1500">
              <a:latin typeface="Calibri"/>
              <a:ea typeface="Calibri"/>
              <a:cs typeface="Calibri"/>
              <a:sym typeface="Calibri"/>
            </a:endParaRPr>
          </a:p>
        </p:txBody>
      </p:sp>
      <p:pic>
        <p:nvPicPr>
          <p:cNvPr id="152" name="Google Shape;152;p7"/>
          <p:cNvPicPr preferRelativeResize="0"/>
          <p:nvPr/>
        </p:nvPicPr>
        <p:blipFill>
          <a:blip r:embed="rId3">
            <a:alphaModFix/>
          </a:blip>
          <a:stretch>
            <a:fillRect/>
          </a:stretch>
        </p:blipFill>
        <p:spPr>
          <a:xfrm>
            <a:off x="7358425" y="1419950"/>
            <a:ext cx="4817675" cy="3875176"/>
          </a:xfrm>
          <a:prstGeom prst="rect">
            <a:avLst/>
          </a:prstGeom>
          <a:noFill/>
          <a:ln>
            <a:noFill/>
          </a:ln>
        </p:spPr>
      </p:pic>
      <p:pic>
        <p:nvPicPr>
          <p:cNvPr id="153" name="Google Shape;153;p7"/>
          <p:cNvPicPr preferRelativeResize="0"/>
          <p:nvPr/>
        </p:nvPicPr>
        <p:blipFill>
          <a:blip r:embed="rId4">
            <a:alphaModFix/>
          </a:blip>
          <a:stretch>
            <a:fillRect/>
          </a:stretch>
        </p:blipFill>
        <p:spPr>
          <a:xfrm>
            <a:off x="356250" y="1328975"/>
            <a:ext cx="633932" cy="5426501"/>
          </a:xfrm>
          <a:prstGeom prst="rect">
            <a:avLst/>
          </a:prstGeom>
          <a:noFill/>
          <a:ln>
            <a:noFill/>
          </a:ln>
        </p:spPr>
      </p:pic>
      <p:sp>
        <p:nvSpPr>
          <p:cNvPr id="154" name="Google Shape;154;p7"/>
          <p:cNvSpPr txBox="1"/>
          <p:nvPr/>
        </p:nvSpPr>
        <p:spPr>
          <a:xfrm rot="-5400000" flipH="1">
            <a:off x="-1520850" y="3784075"/>
            <a:ext cx="3405600" cy="51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Results of Feature Importance</a:t>
            </a:r>
            <a:endParaRPr sz="2000" b="1">
              <a:latin typeface="Calibri"/>
              <a:ea typeface="Calibri"/>
              <a:cs typeface="Calibri"/>
              <a:sym typeface="Calibri"/>
            </a:endParaRPr>
          </a:p>
        </p:txBody>
      </p:sp>
      <p:sp>
        <p:nvSpPr>
          <p:cNvPr id="155" name="Google Shape;155;p7"/>
          <p:cNvSpPr txBox="1"/>
          <p:nvPr/>
        </p:nvSpPr>
        <p:spPr>
          <a:xfrm>
            <a:off x="9689900" y="5583900"/>
            <a:ext cx="24273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latin typeface="Calibri"/>
                <a:ea typeface="Calibri"/>
                <a:cs typeface="Calibri"/>
                <a:sym typeface="Calibri"/>
              </a:rPr>
              <a:t>P_2 and D_48 have the highest predictive power on the XGBoost model.</a:t>
            </a:r>
            <a:endParaRPr sz="1500">
              <a:latin typeface="Calibri"/>
              <a:ea typeface="Calibri"/>
              <a:cs typeface="Calibri"/>
              <a:sym typeface="Calibri"/>
            </a:endParaRPr>
          </a:p>
        </p:txBody>
      </p:sp>
      <p:pic>
        <p:nvPicPr>
          <p:cNvPr id="156" name="Google Shape;156;p7"/>
          <p:cNvPicPr preferRelativeResize="0"/>
          <p:nvPr/>
        </p:nvPicPr>
        <p:blipFill>
          <a:blip r:embed="rId5">
            <a:alphaModFix/>
          </a:blip>
          <a:stretch>
            <a:fillRect/>
          </a:stretch>
        </p:blipFill>
        <p:spPr>
          <a:xfrm>
            <a:off x="5945876" y="5170275"/>
            <a:ext cx="3549509" cy="1660500"/>
          </a:xfrm>
          <a:prstGeom prst="rect">
            <a:avLst/>
          </a:prstGeom>
          <a:noFill/>
          <a:ln>
            <a:noFill/>
          </a:ln>
        </p:spPr>
      </p:pic>
      <p:cxnSp>
        <p:nvCxnSpPr>
          <p:cNvPr id="157" name="Google Shape;157;p7"/>
          <p:cNvCxnSpPr>
            <a:stCxn id="155" idx="0"/>
          </p:cNvCxnSpPr>
          <p:nvPr/>
        </p:nvCxnSpPr>
        <p:spPr>
          <a:xfrm rot="10800000" flipH="1">
            <a:off x="10903550" y="5170200"/>
            <a:ext cx="600" cy="413700"/>
          </a:xfrm>
          <a:prstGeom prst="straightConnector1">
            <a:avLst/>
          </a:prstGeom>
          <a:noFill/>
          <a:ln w="9525" cap="flat" cmpd="sng">
            <a:solidFill>
              <a:schemeClr val="dk2"/>
            </a:solidFill>
            <a:prstDash val="solid"/>
            <a:round/>
            <a:headEnd type="none" w="med" len="med"/>
            <a:tailEnd type="triangle" w="med" len="med"/>
          </a:ln>
        </p:spPr>
      </p:cxnSp>
      <p:sp>
        <p:nvSpPr>
          <p:cNvPr id="158" name="Google Shape;158;p7"/>
          <p:cNvSpPr txBox="1"/>
          <p:nvPr/>
        </p:nvSpPr>
        <p:spPr>
          <a:xfrm>
            <a:off x="1137100" y="2661188"/>
            <a:ext cx="1308000" cy="3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Code</a:t>
            </a:r>
            <a:endParaRPr b="1">
              <a:latin typeface="Calibri"/>
              <a:ea typeface="Calibri"/>
              <a:cs typeface="Calibri"/>
              <a:sym typeface="Calibri"/>
            </a:endParaRPr>
          </a:p>
        </p:txBody>
      </p:sp>
      <p:pic>
        <p:nvPicPr>
          <p:cNvPr id="159" name="Google Shape;159;p7"/>
          <p:cNvPicPr preferRelativeResize="0"/>
          <p:nvPr/>
        </p:nvPicPr>
        <p:blipFill>
          <a:blip r:embed="rId6">
            <a:alphaModFix/>
          </a:blip>
          <a:stretch>
            <a:fillRect/>
          </a:stretch>
        </p:blipFill>
        <p:spPr>
          <a:xfrm>
            <a:off x="1168550" y="2951700"/>
            <a:ext cx="5986950" cy="957582"/>
          </a:xfrm>
          <a:prstGeom prst="rect">
            <a:avLst/>
          </a:prstGeom>
          <a:noFill/>
          <a:ln>
            <a:noFill/>
          </a:ln>
        </p:spPr>
      </p:pic>
      <p:pic>
        <p:nvPicPr>
          <p:cNvPr id="160" name="Google Shape;160;p7"/>
          <p:cNvPicPr preferRelativeResize="0"/>
          <p:nvPr/>
        </p:nvPicPr>
        <p:blipFill>
          <a:blip r:embed="rId7">
            <a:alphaModFix/>
          </a:blip>
          <a:stretch>
            <a:fillRect/>
          </a:stretch>
        </p:blipFill>
        <p:spPr>
          <a:xfrm>
            <a:off x="1168550" y="3919725"/>
            <a:ext cx="5722861" cy="1212950"/>
          </a:xfrm>
          <a:prstGeom prst="rect">
            <a:avLst/>
          </a:prstGeom>
          <a:noFill/>
          <a:ln>
            <a:noFill/>
          </a:ln>
        </p:spPr>
      </p:pic>
      <p:pic>
        <p:nvPicPr>
          <p:cNvPr id="161" name="Google Shape;161;p7"/>
          <p:cNvPicPr preferRelativeResize="0"/>
          <p:nvPr/>
        </p:nvPicPr>
        <p:blipFill>
          <a:blip r:embed="rId8">
            <a:alphaModFix/>
          </a:blip>
          <a:stretch>
            <a:fillRect/>
          </a:stretch>
        </p:blipFill>
        <p:spPr>
          <a:xfrm>
            <a:off x="1168550" y="5143135"/>
            <a:ext cx="4817675" cy="16210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57070"/>
              </a:buClr>
              <a:buSzPts val="4400"/>
              <a:buFont typeface="Calibri"/>
              <a:buNone/>
            </a:pPr>
            <a:r>
              <a:rPr lang="en-US">
                <a:solidFill>
                  <a:srgbClr val="757070"/>
                </a:solidFill>
              </a:rPr>
              <a:t>XGBoost - Grid Search </a:t>
            </a:r>
            <a:endParaRPr/>
          </a:p>
        </p:txBody>
      </p:sp>
      <p:cxnSp>
        <p:nvCxnSpPr>
          <p:cNvPr id="167" name="Google Shape;167;p8"/>
          <p:cNvCxnSpPr/>
          <p:nvPr/>
        </p:nvCxnSpPr>
        <p:spPr>
          <a:xfrm>
            <a:off x="952500" y="1328984"/>
            <a:ext cx="10382250" cy="0"/>
          </a:xfrm>
          <a:prstGeom prst="straightConnector1">
            <a:avLst/>
          </a:prstGeom>
          <a:noFill/>
          <a:ln w="25400" cap="flat" cmpd="sng">
            <a:solidFill>
              <a:srgbClr val="8DA9DB"/>
            </a:solidFill>
            <a:prstDash val="solid"/>
            <a:miter lim="800000"/>
            <a:headEnd type="none" w="sm" len="sm"/>
            <a:tailEnd type="none" w="sm" len="sm"/>
          </a:ln>
        </p:spPr>
      </p:cxnSp>
      <p:pic>
        <p:nvPicPr>
          <p:cNvPr id="168" name="Google Shape;168;p8"/>
          <p:cNvPicPr preferRelativeResize="0"/>
          <p:nvPr/>
        </p:nvPicPr>
        <p:blipFill>
          <a:blip r:embed="rId3">
            <a:alphaModFix/>
          </a:blip>
          <a:stretch>
            <a:fillRect/>
          </a:stretch>
        </p:blipFill>
        <p:spPr>
          <a:xfrm>
            <a:off x="0" y="1328975"/>
            <a:ext cx="7184573" cy="3848361"/>
          </a:xfrm>
          <a:prstGeom prst="rect">
            <a:avLst/>
          </a:prstGeom>
          <a:noFill/>
          <a:ln>
            <a:noFill/>
          </a:ln>
        </p:spPr>
      </p:pic>
      <p:sp>
        <p:nvSpPr>
          <p:cNvPr id="169" name="Google Shape;169;p8"/>
          <p:cNvSpPr txBox="1"/>
          <p:nvPr/>
        </p:nvSpPr>
        <p:spPr>
          <a:xfrm>
            <a:off x="7123550" y="1280038"/>
            <a:ext cx="4171200" cy="7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Number of models trained: 72</a:t>
            </a:r>
            <a:endParaRPr sz="2400" b="1">
              <a:latin typeface="Calibri"/>
              <a:ea typeface="Calibri"/>
              <a:cs typeface="Calibri"/>
              <a:sym typeface="Calibri"/>
            </a:endParaRPr>
          </a:p>
        </p:txBody>
      </p:sp>
      <p:sp>
        <p:nvSpPr>
          <p:cNvPr id="170" name="Google Shape;170;p8"/>
          <p:cNvSpPr txBox="1"/>
          <p:nvPr/>
        </p:nvSpPr>
        <p:spPr>
          <a:xfrm>
            <a:off x="7184575" y="1761700"/>
            <a:ext cx="5007300" cy="50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libri"/>
                <a:ea typeface="Calibri"/>
                <a:cs typeface="Calibri"/>
                <a:sym typeface="Calibri"/>
              </a:rPr>
              <a:t>Number of Trees: 50, 100, 300</a:t>
            </a:r>
            <a:endParaRPr sz="1600" b="1">
              <a:latin typeface="Calibri"/>
              <a:ea typeface="Calibri"/>
              <a:cs typeface="Calibri"/>
              <a:sym typeface="Calibri"/>
            </a:endParaRPr>
          </a:p>
          <a:p>
            <a:pPr marL="457200" lvl="0" indent="-330200" algn="l" rtl="0">
              <a:spcBef>
                <a:spcPts val="0"/>
              </a:spcBef>
              <a:spcAft>
                <a:spcPts val="0"/>
              </a:spcAft>
              <a:buSzPts val="1600"/>
              <a:buFont typeface="Calibri"/>
              <a:buChar char="●"/>
            </a:pPr>
            <a:r>
              <a:rPr lang="en-US" sz="1600">
                <a:latin typeface="Calibri"/>
                <a:ea typeface="Calibri"/>
                <a:cs typeface="Calibri"/>
                <a:sym typeface="Calibri"/>
              </a:rPr>
              <a:t>Grid searching over multiple values allows finding the optimal trade-off between performance (more trees) and efficiency (less trees).</a:t>
            </a:r>
            <a:endParaRPr sz="1600">
              <a:latin typeface="Calibri"/>
              <a:ea typeface="Calibri"/>
              <a:cs typeface="Calibri"/>
              <a:sym typeface="Calibri"/>
            </a:endParaRPr>
          </a:p>
          <a:p>
            <a:pPr marL="0" lvl="0" indent="0" algn="l" rtl="0">
              <a:spcBef>
                <a:spcPts val="0"/>
              </a:spcBef>
              <a:spcAft>
                <a:spcPts val="0"/>
              </a:spcAft>
              <a:buNone/>
            </a:pPr>
            <a:r>
              <a:rPr lang="en-US" sz="1600" b="1">
                <a:latin typeface="Calibri"/>
                <a:ea typeface="Calibri"/>
                <a:cs typeface="Calibri"/>
                <a:sym typeface="Calibri"/>
              </a:rPr>
              <a:t>Learning Rate: 0.01, 0.1</a:t>
            </a:r>
            <a:endParaRPr sz="1600" b="1">
              <a:latin typeface="Calibri"/>
              <a:ea typeface="Calibri"/>
              <a:cs typeface="Calibri"/>
              <a:sym typeface="Calibri"/>
            </a:endParaRPr>
          </a:p>
          <a:p>
            <a:pPr marL="457200" lvl="0" indent="-330200" algn="l" rtl="0">
              <a:spcBef>
                <a:spcPts val="0"/>
              </a:spcBef>
              <a:spcAft>
                <a:spcPts val="0"/>
              </a:spcAft>
              <a:buSzPts val="1600"/>
              <a:buFont typeface="Calibri"/>
              <a:buChar char="●"/>
            </a:pPr>
            <a:r>
              <a:rPr lang="en-US" sz="1600">
                <a:latin typeface="Calibri"/>
                <a:ea typeface="Calibri"/>
                <a:cs typeface="Calibri"/>
                <a:sym typeface="Calibri"/>
              </a:rPr>
              <a:t>The learning rate determines how much each tree contributes to the overall prediction.</a:t>
            </a:r>
            <a:endParaRPr sz="1600">
              <a:latin typeface="Calibri"/>
              <a:ea typeface="Calibri"/>
              <a:cs typeface="Calibri"/>
              <a:sym typeface="Calibri"/>
            </a:endParaRPr>
          </a:p>
          <a:p>
            <a:pPr marL="0" lvl="0" indent="0" algn="l" rtl="0">
              <a:spcBef>
                <a:spcPts val="0"/>
              </a:spcBef>
              <a:spcAft>
                <a:spcPts val="0"/>
              </a:spcAft>
              <a:buNone/>
            </a:pPr>
            <a:r>
              <a:rPr lang="en-US" sz="1600" b="1">
                <a:latin typeface="Calibri"/>
                <a:ea typeface="Calibri"/>
                <a:cs typeface="Calibri"/>
                <a:sym typeface="Calibri"/>
              </a:rPr>
              <a:t>Percentage of Observations Used in Each Tree: 50%, 80%</a:t>
            </a:r>
            <a:endParaRPr sz="1600" b="1">
              <a:latin typeface="Calibri"/>
              <a:ea typeface="Calibri"/>
              <a:cs typeface="Calibri"/>
              <a:sym typeface="Calibri"/>
            </a:endParaRPr>
          </a:p>
          <a:p>
            <a:pPr marL="457200" lvl="0" indent="-336550" algn="l" rtl="0">
              <a:spcBef>
                <a:spcPts val="0"/>
              </a:spcBef>
              <a:spcAft>
                <a:spcPts val="0"/>
              </a:spcAft>
              <a:buSzPts val="1700"/>
              <a:buFont typeface="Calibri"/>
              <a:buChar char="●"/>
            </a:pPr>
            <a:r>
              <a:rPr lang="en-US" sz="1700">
                <a:latin typeface="Calibri"/>
                <a:ea typeface="Calibri"/>
                <a:cs typeface="Calibri"/>
                <a:sym typeface="Calibri"/>
              </a:rPr>
              <a:t>Grid searching explores different subsample percentages to find the best value that balances overfitting and underfitting.</a:t>
            </a:r>
            <a:endParaRPr sz="1700">
              <a:latin typeface="Calibri"/>
              <a:ea typeface="Calibri"/>
              <a:cs typeface="Calibri"/>
              <a:sym typeface="Calibri"/>
            </a:endParaRPr>
          </a:p>
          <a:p>
            <a:pPr marL="0" lvl="0" indent="0" algn="l" rtl="0">
              <a:spcBef>
                <a:spcPts val="0"/>
              </a:spcBef>
              <a:spcAft>
                <a:spcPts val="0"/>
              </a:spcAft>
              <a:buNone/>
            </a:pPr>
            <a:r>
              <a:rPr lang="en-US" sz="1600" b="1">
                <a:latin typeface="Calibri"/>
                <a:ea typeface="Calibri"/>
                <a:cs typeface="Calibri"/>
                <a:sym typeface="Calibri"/>
              </a:rPr>
              <a:t>Percentage of Features in Each Tree: 50%, 100%</a:t>
            </a:r>
            <a:endParaRPr sz="1600" b="1">
              <a:latin typeface="Calibri"/>
              <a:ea typeface="Calibri"/>
              <a:cs typeface="Calibri"/>
              <a:sym typeface="Calibri"/>
            </a:endParaRPr>
          </a:p>
          <a:p>
            <a:pPr marL="457200" lvl="0" indent="-330200" algn="l" rtl="0">
              <a:spcBef>
                <a:spcPts val="0"/>
              </a:spcBef>
              <a:spcAft>
                <a:spcPts val="0"/>
              </a:spcAft>
              <a:buSzPts val="1600"/>
              <a:buFont typeface="Calibri"/>
              <a:buChar char="●"/>
            </a:pPr>
            <a:r>
              <a:rPr lang="en-US" sz="1600">
                <a:latin typeface="Calibri"/>
                <a:ea typeface="Calibri"/>
                <a:cs typeface="Calibri"/>
                <a:sym typeface="Calibri"/>
              </a:rPr>
              <a:t>Limiting the number of features used in each tree can help reduce the risk of overfitting and speed up training.</a:t>
            </a:r>
            <a:endParaRPr sz="2000">
              <a:latin typeface="Calibri"/>
              <a:ea typeface="Calibri"/>
              <a:cs typeface="Calibri"/>
              <a:sym typeface="Calibri"/>
            </a:endParaRPr>
          </a:p>
          <a:p>
            <a:pPr marL="0" lvl="0" indent="0" algn="l" rtl="0">
              <a:spcBef>
                <a:spcPts val="0"/>
              </a:spcBef>
              <a:spcAft>
                <a:spcPts val="0"/>
              </a:spcAft>
              <a:buNone/>
            </a:pPr>
            <a:r>
              <a:rPr lang="en-US" sz="1600" b="1">
                <a:latin typeface="Calibri"/>
                <a:ea typeface="Calibri"/>
                <a:cs typeface="Calibri"/>
                <a:sym typeface="Calibri"/>
              </a:rPr>
              <a:t>Weight of Default Observations: 1, 5, 10</a:t>
            </a:r>
            <a:endParaRPr sz="1600" b="1">
              <a:latin typeface="Calibri"/>
              <a:ea typeface="Calibri"/>
              <a:cs typeface="Calibri"/>
              <a:sym typeface="Calibri"/>
            </a:endParaRPr>
          </a:p>
          <a:p>
            <a:pPr marL="457200" lvl="0" indent="-330200" algn="l" rtl="0">
              <a:spcBef>
                <a:spcPts val="0"/>
              </a:spcBef>
              <a:spcAft>
                <a:spcPts val="0"/>
              </a:spcAft>
              <a:buSzPts val="1600"/>
              <a:buFont typeface="Calibri"/>
              <a:buChar char="●"/>
            </a:pPr>
            <a:r>
              <a:rPr lang="en-US" sz="1600">
                <a:latin typeface="Calibri"/>
                <a:ea typeface="Calibri"/>
                <a:cs typeface="Calibri"/>
                <a:sym typeface="Calibri"/>
              </a:rPr>
              <a:t>The dataset might be imbalanced with fewer default observations. Assigning higher weights to default observations can help the model better capture patterns.</a:t>
            </a:r>
            <a:endParaRPr sz="1600">
              <a:latin typeface="Calibri"/>
              <a:ea typeface="Calibri"/>
              <a:cs typeface="Calibri"/>
              <a:sym typeface="Calibri"/>
            </a:endParaRPr>
          </a:p>
        </p:txBody>
      </p:sp>
      <p:pic>
        <p:nvPicPr>
          <p:cNvPr id="171" name="Google Shape;171;p8"/>
          <p:cNvPicPr preferRelativeResize="0"/>
          <p:nvPr/>
        </p:nvPicPr>
        <p:blipFill>
          <a:blip r:embed="rId4">
            <a:alphaModFix/>
          </a:blip>
          <a:stretch>
            <a:fillRect/>
          </a:stretch>
        </p:blipFill>
        <p:spPr>
          <a:xfrm>
            <a:off x="0" y="5156375"/>
            <a:ext cx="7184576" cy="17016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1537</Words>
  <Application>Microsoft Office PowerPoint</Application>
  <PresentationFormat>Widescreen</PresentationFormat>
  <Paragraphs>173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Courier New</vt:lpstr>
      <vt:lpstr>Calibri</vt:lpstr>
      <vt:lpstr>Roboto</vt:lpstr>
      <vt:lpstr>Office Theme</vt:lpstr>
      <vt:lpstr>        Credit Risk Modeling </vt:lpstr>
      <vt:lpstr>Executive Summary</vt:lpstr>
      <vt:lpstr>Data</vt:lpstr>
      <vt:lpstr>Features</vt:lpstr>
      <vt:lpstr>Feature Engineering</vt:lpstr>
      <vt:lpstr>Feature Engineering (continued)</vt:lpstr>
      <vt:lpstr>Data Processing – One Hot Encoding</vt:lpstr>
      <vt:lpstr>Feature Selection</vt:lpstr>
      <vt:lpstr>XGBoost - Grid Search </vt:lpstr>
      <vt:lpstr>XGBoost - Grid Search </vt:lpstr>
      <vt:lpstr>XGBoost – Final Model</vt:lpstr>
      <vt:lpstr>XGBoost – SHAP Analysis</vt:lpstr>
      <vt:lpstr>XGBoost – SHAP Analysis</vt:lpstr>
      <vt:lpstr>Neural Network – Data Processing</vt:lpstr>
      <vt:lpstr>Neural Network - Grid Search </vt:lpstr>
      <vt:lpstr>Neural Network - Grid Search (continued) </vt:lpstr>
      <vt:lpstr>Neural Network - Grid Search </vt:lpstr>
      <vt:lpstr>Neural Network – Final Model</vt:lpstr>
      <vt:lpstr>Final Model</vt:lpstr>
      <vt:lpstr>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Credit Risk Modeling </dc:title>
  <dc:creator>Amir Zemoodeh</dc:creator>
  <cp:lastModifiedBy>Aare, Sai Pranay Reddy</cp:lastModifiedBy>
  <cp:revision>3</cp:revision>
  <dcterms:created xsi:type="dcterms:W3CDTF">2022-12-19T21:05:36Z</dcterms:created>
  <dcterms:modified xsi:type="dcterms:W3CDTF">2023-07-28T00:58:47Z</dcterms:modified>
</cp:coreProperties>
</file>